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3"/>
  </p:sldMasterIdLst>
  <p:notesMasterIdLst>
    <p:notesMasterId r:id="rId49"/>
  </p:notesMasterIdLst>
  <p:handoutMasterIdLst>
    <p:handoutMasterId r:id="rId50"/>
  </p:handoutMasterIdLst>
  <p:sldIdLst>
    <p:sldId id="256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8" r:id="rId39"/>
    <p:sldId id="291" r:id="rId40"/>
    <p:sldId id="299" r:id="rId41"/>
    <p:sldId id="300" r:id="rId42"/>
    <p:sldId id="301" r:id="rId43"/>
    <p:sldId id="302" r:id="rId44"/>
    <p:sldId id="303" r:id="rId45"/>
    <p:sldId id="304" r:id="rId46"/>
    <p:sldId id="295" r:id="rId47"/>
    <p:sldId id="305" r:id="rId48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er kong" initials="xk" lastIdx="1" clrIdx="0">
    <p:extLst>
      <p:ext uri="{19B8F6BF-5375-455C-9EA6-DF929625EA0E}">
        <p15:presenceInfo xmlns:p15="http://schemas.microsoft.com/office/powerpoint/2012/main" userId="4fd4dbffb4d2fc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5FF"/>
    <a:srgbClr val="7261A2"/>
    <a:srgbClr val="D3C7EF"/>
    <a:srgbClr val="B2E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24175-755C-401C-9C05-7ECCEBC7C717}" v="378" dt="2024-07-01T17:50:54.285"/>
  </p1510:revLst>
</p1510:revInfo>
</file>

<file path=ppt/tableStyles.xml><?xml version="1.0" encoding="utf-8"?>
<a:tblStyleLst xmlns:a="http://schemas.openxmlformats.org/drawingml/2006/main" def="{1845A7F6-EC5A-4F11-AC8E-583B8991D582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45A7F6-EC5A-4F11-AC8E-583B8991D582}" styleName="Tabel opgemaakt AFM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  <a:fill>
          <a:noFill/>
        </a:fill>
      </a:tcStyle>
    </a:wholeTbl>
    <a:firstRow>
      <a:tcTxStyle b="on">
        <a:srgbClr val="45156C"/>
      </a:tcTxStyle>
      <a:tcStyle>
        <a:tcBdr>
          <a:left>
            <a:ln w="12700" cmpd="sng">
              <a:solidFill>
                <a:srgbClr val="DAD1E2"/>
              </a:solidFill>
            </a:ln>
          </a:left>
          <a:right>
            <a:ln w="12700" cmpd="sng">
              <a:solidFill>
                <a:srgbClr val="DAD1E2"/>
              </a:solidFill>
            </a:ln>
          </a:right>
          <a:top>
            <a:ln w="12700" cmpd="sng">
              <a:solidFill>
                <a:srgbClr val="DAD1E2"/>
              </a:solidFill>
            </a:ln>
          </a:top>
          <a:bottom>
            <a:ln w="12700" cmpd="sng">
              <a:solidFill>
                <a:srgbClr val="DAD1E2"/>
              </a:solidFill>
            </a:ln>
          </a:bottom>
          <a:insideH>
            <a:ln w="12700" cmpd="sng">
              <a:solidFill>
                <a:srgbClr val="DAD1E2"/>
              </a:solidFill>
            </a:ln>
          </a:insideH>
          <a:insideV>
            <a:ln w="12700" cmpd="sng">
              <a:solidFill>
                <a:srgbClr val="DAD1E2"/>
              </a:solidFill>
            </a:ln>
          </a:insideV>
        </a:tcBdr>
        <a:fill>
          <a:solidFill>
            <a:srgbClr val="DAD1E2"/>
          </a:solidFill>
        </a:fill>
      </a:tcStyle>
    </a:firstRow>
    <a:extLst>
      <a:ext uri="http://www.joulesunlimited.com/pptTableStyle"/>
    </a:extLst>
  </a:tblStyle>
  <a:tblStyle styleId="{7995A6B3-3A3E-47EC-BC6D-D8F4A8988B79}" styleName="Tabel opgemaakt blauw AFM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6350" cmpd="sng">
              <a:solidFill>
                <a:srgbClr val="000000"/>
              </a:solidFill>
            </a:ln>
          </a:insideV>
        </a:tcBdr>
      </a:tcStyle>
    </a:wholeTbl>
    <a:lastRow>
      <a:tcTxStyle b="on"/>
      <a:tcStyle>
        <a:tcBdr/>
      </a:tcStyle>
    </a:lastRow>
    <a:firstRow>
      <a:tcTxStyle b="on">
        <a:srgbClr val="45156C"/>
      </a:tcTxStyle>
      <a:tcStyle>
        <a:tcBdr>
          <a:left>
            <a:ln w="6350" cmpd="sng">
              <a:solidFill>
                <a:srgbClr val="C5E5F6"/>
              </a:solidFill>
            </a:ln>
          </a:left>
          <a:right>
            <a:ln w="6350" cmpd="sng">
              <a:solidFill>
                <a:srgbClr val="C5E5F6"/>
              </a:solidFill>
            </a:ln>
          </a:right>
          <a:top>
            <a:ln w="6350" cmpd="sng">
              <a:solidFill>
                <a:srgbClr val="C5E5F6"/>
              </a:solidFill>
            </a:ln>
          </a:top>
          <a:bottom>
            <a:ln w="6350" cmpd="sng">
              <a:solidFill>
                <a:srgbClr val="C5E5F6"/>
              </a:solidFill>
            </a:ln>
          </a:bottom>
          <a:insideH>
            <a:ln w="6350" cmpd="sng">
              <a:solidFill>
                <a:srgbClr val="C5E5F6"/>
              </a:solidFill>
            </a:ln>
          </a:insideH>
          <a:insideV>
            <a:ln w="6350" cmpd="sng">
              <a:solidFill>
                <a:srgbClr val="C5E5F6"/>
              </a:solidFill>
            </a:ln>
          </a:insideV>
        </a:tcBdr>
        <a:fill>
          <a:solidFill>
            <a:srgbClr val="C5E5F6"/>
          </a:solidFill>
        </a:fill>
      </a:tcStyle>
    </a:firstRow>
    <a:extLst>
      <a:ext uri="http://www.joulesunlimited.com/pptTableStyle"/>
    </a:extLst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2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microsoft.com/office/2015/10/relationships/revisionInfo" Target="revisionInfo.xml"/><Relationship Id="rId8" Type="http://schemas.openxmlformats.org/officeDocument/2006/relationships/customXml" Target="../customXml/item8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08-07-2024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08-07-2024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84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2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50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>
            <a:extLst>
              <a:ext uri="{FF2B5EF4-FFF2-40B4-BE49-F238E27FC236}">
                <a16:creationId xmlns:a16="http://schemas.microsoft.com/office/drawing/2014/main" id="{4C6B38E8-16F0-416C-A660-1F95FCB6FC5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62000" y="0"/>
            <a:ext cx="11430000" cy="6454775"/>
            <a:chOff x="480" y="0"/>
            <a:chExt cx="7200" cy="4066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7CA1F73-DE38-4F77-B42A-2F297DCFB34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80" y="0"/>
              <a:ext cx="7200" cy="3600"/>
            </a:xfrm>
            <a:prstGeom prst="rect">
              <a:avLst/>
            </a:prstGeom>
            <a:solidFill>
              <a:srgbClr val="45156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D5E3A06-8481-4950-87CB-278142C0C8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240" y="3842"/>
              <a:ext cx="960" cy="224"/>
            </a:xfrm>
            <a:custGeom>
              <a:avLst/>
              <a:gdLst>
                <a:gd name="T0" fmla="*/ 2365 w 4801"/>
                <a:gd name="T1" fmla="*/ 130 h 1123"/>
                <a:gd name="T2" fmla="*/ 1944 w 4801"/>
                <a:gd name="T3" fmla="*/ 992 h 1123"/>
                <a:gd name="T4" fmla="*/ 2218 w 4801"/>
                <a:gd name="T5" fmla="*/ 806 h 1123"/>
                <a:gd name="T6" fmla="*/ 2706 w 4801"/>
                <a:gd name="T7" fmla="*/ 992 h 1123"/>
                <a:gd name="T8" fmla="*/ 2537 w 4801"/>
                <a:gd name="T9" fmla="*/ 164 h 1123"/>
                <a:gd name="T10" fmla="*/ 2279 w 4801"/>
                <a:gd name="T11" fmla="*/ 661 h 1123"/>
                <a:gd name="T12" fmla="*/ 2569 w 4801"/>
                <a:gd name="T13" fmla="*/ 661 h 1123"/>
                <a:gd name="T14" fmla="*/ 3047 w 4801"/>
                <a:gd name="T15" fmla="*/ 130 h 1123"/>
                <a:gd name="T16" fmla="*/ 3639 w 4801"/>
                <a:gd name="T17" fmla="*/ 227 h 1123"/>
                <a:gd name="T18" fmla="*/ 3183 w 4801"/>
                <a:gd name="T19" fmla="*/ 283 h 1123"/>
                <a:gd name="T20" fmla="*/ 3586 w 4801"/>
                <a:gd name="T21" fmla="*/ 522 h 1123"/>
                <a:gd name="T22" fmla="*/ 3183 w 4801"/>
                <a:gd name="T23" fmla="*/ 675 h 1123"/>
                <a:gd name="T24" fmla="*/ 2990 w 4801"/>
                <a:gd name="T25" fmla="*/ 992 h 1123"/>
                <a:gd name="T26" fmla="*/ 3047 w 4801"/>
                <a:gd name="T27" fmla="*/ 130 h 1123"/>
                <a:gd name="T28" fmla="*/ 4801 w 4801"/>
                <a:gd name="T29" fmla="*/ 992 h 1123"/>
                <a:gd name="T30" fmla="*/ 4606 w 4801"/>
                <a:gd name="T31" fmla="*/ 471 h 1123"/>
                <a:gd name="T32" fmla="*/ 4185 w 4801"/>
                <a:gd name="T33" fmla="*/ 837 h 1123"/>
                <a:gd name="T34" fmla="*/ 3945 w 4801"/>
                <a:gd name="T35" fmla="*/ 992 h 1123"/>
                <a:gd name="T36" fmla="*/ 3751 w 4801"/>
                <a:gd name="T37" fmla="*/ 130 h 1123"/>
                <a:gd name="T38" fmla="*/ 3968 w 4801"/>
                <a:gd name="T39" fmla="*/ 179 h 1123"/>
                <a:gd name="T40" fmla="*/ 4584 w 4801"/>
                <a:gd name="T41" fmla="*/ 179 h 1123"/>
                <a:gd name="T42" fmla="*/ 4801 w 4801"/>
                <a:gd name="T43" fmla="*/ 130 h 1123"/>
                <a:gd name="T44" fmla="*/ 1589 w 4801"/>
                <a:gd name="T45" fmla="*/ 561 h 1123"/>
                <a:gd name="T46" fmla="*/ 1106 w 4801"/>
                <a:gd name="T47" fmla="*/ 250 h 1123"/>
                <a:gd name="T48" fmla="*/ 484 w 4801"/>
                <a:gd name="T49" fmla="*/ 250 h 1123"/>
                <a:gd name="T50" fmla="*/ 638 w 4801"/>
                <a:gd name="T51" fmla="*/ 718 h 1123"/>
                <a:gd name="T52" fmla="*/ 949 w 4801"/>
                <a:gd name="T53" fmla="*/ 721 h 1123"/>
                <a:gd name="T54" fmla="*/ 795 w 4801"/>
                <a:gd name="T55" fmla="*/ 905 h 1123"/>
                <a:gd name="T56" fmla="*/ 154 w 4801"/>
                <a:gd name="T57" fmla="*/ 407 h 1123"/>
                <a:gd name="T58" fmla="*/ 795 w 4801"/>
                <a:gd name="T59" fmla="*/ 0 h 1123"/>
                <a:gd name="T60" fmla="*/ 1038 w 4801"/>
                <a:gd name="T61" fmla="*/ 318 h 1123"/>
                <a:gd name="T62" fmla="*/ 1192 w 4801"/>
                <a:gd name="T63" fmla="*/ 958 h 1123"/>
                <a:gd name="T64" fmla="*/ 398 w 4801"/>
                <a:gd name="T65" fmla="*/ 958 h 1123"/>
                <a:gd name="T66" fmla="*/ 87 w 4801"/>
                <a:gd name="T67" fmla="*/ 475 h 1123"/>
                <a:gd name="T68" fmla="*/ 795 w 4801"/>
                <a:gd name="T69" fmla="*/ 1001 h 1123"/>
                <a:gd name="T70" fmla="*/ 1263 w 4801"/>
                <a:gd name="T71" fmla="*/ 715 h 1123"/>
                <a:gd name="T72" fmla="*/ 795 w 4801"/>
                <a:gd name="T73" fmla="*/ 339 h 1123"/>
                <a:gd name="T74" fmla="*/ 555 w 4801"/>
                <a:gd name="T75" fmla="*/ 315 h 1123"/>
                <a:gd name="T76" fmla="*/ 1038 w 4801"/>
                <a:gd name="T77" fmla="*/ 31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01" h="1123">
                  <a:moveTo>
                    <a:pt x="2485" y="130"/>
                  </a:moveTo>
                  <a:cubicBezTo>
                    <a:pt x="2365" y="130"/>
                    <a:pt x="2365" y="130"/>
                    <a:pt x="2365" y="130"/>
                  </a:cubicBezTo>
                  <a:cubicBezTo>
                    <a:pt x="2343" y="130"/>
                    <a:pt x="2323" y="143"/>
                    <a:pt x="2314" y="164"/>
                  </a:cubicBezTo>
                  <a:cubicBezTo>
                    <a:pt x="1944" y="992"/>
                    <a:pt x="1944" y="992"/>
                    <a:pt x="1944" y="992"/>
                  </a:cubicBezTo>
                  <a:cubicBezTo>
                    <a:pt x="2141" y="992"/>
                    <a:pt x="2141" y="992"/>
                    <a:pt x="2141" y="992"/>
                  </a:cubicBezTo>
                  <a:cubicBezTo>
                    <a:pt x="2218" y="806"/>
                    <a:pt x="2218" y="806"/>
                    <a:pt x="2218" y="806"/>
                  </a:cubicBezTo>
                  <a:cubicBezTo>
                    <a:pt x="2628" y="806"/>
                    <a:pt x="2628" y="806"/>
                    <a:pt x="2628" y="806"/>
                  </a:cubicBezTo>
                  <a:cubicBezTo>
                    <a:pt x="2706" y="992"/>
                    <a:pt x="2706" y="992"/>
                    <a:pt x="2706" y="992"/>
                  </a:cubicBezTo>
                  <a:cubicBezTo>
                    <a:pt x="2907" y="992"/>
                    <a:pt x="2907" y="992"/>
                    <a:pt x="2907" y="992"/>
                  </a:cubicBezTo>
                  <a:cubicBezTo>
                    <a:pt x="2537" y="164"/>
                    <a:pt x="2537" y="164"/>
                    <a:pt x="2537" y="164"/>
                  </a:cubicBezTo>
                  <a:cubicBezTo>
                    <a:pt x="2528" y="143"/>
                    <a:pt x="2507" y="130"/>
                    <a:pt x="2485" y="130"/>
                  </a:cubicBezTo>
                  <a:close/>
                  <a:moveTo>
                    <a:pt x="2279" y="661"/>
                  </a:moveTo>
                  <a:cubicBezTo>
                    <a:pt x="2424" y="312"/>
                    <a:pt x="2424" y="312"/>
                    <a:pt x="2424" y="312"/>
                  </a:cubicBezTo>
                  <a:cubicBezTo>
                    <a:pt x="2569" y="661"/>
                    <a:pt x="2569" y="661"/>
                    <a:pt x="2569" y="661"/>
                  </a:cubicBezTo>
                  <a:lnTo>
                    <a:pt x="2279" y="661"/>
                  </a:lnTo>
                  <a:close/>
                  <a:moveTo>
                    <a:pt x="3047" y="130"/>
                  </a:moveTo>
                  <a:cubicBezTo>
                    <a:pt x="3639" y="130"/>
                    <a:pt x="3639" y="130"/>
                    <a:pt x="3639" y="130"/>
                  </a:cubicBezTo>
                  <a:cubicBezTo>
                    <a:pt x="3639" y="227"/>
                    <a:pt x="3639" y="227"/>
                    <a:pt x="3639" y="227"/>
                  </a:cubicBezTo>
                  <a:cubicBezTo>
                    <a:pt x="3639" y="258"/>
                    <a:pt x="3614" y="283"/>
                    <a:pt x="3583" y="283"/>
                  </a:cubicBezTo>
                  <a:cubicBezTo>
                    <a:pt x="3183" y="283"/>
                    <a:pt x="3183" y="283"/>
                    <a:pt x="3183" y="283"/>
                  </a:cubicBezTo>
                  <a:cubicBezTo>
                    <a:pt x="3183" y="522"/>
                    <a:pt x="3183" y="522"/>
                    <a:pt x="3183" y="522"/>
                  </a:cubicBezTo>
                  <a:cubicBezTo>
                    <a:pt x="3586" y="522"/>
                    <a:pt x="3586" y="522"/>
                    <a:pt x="3586" y="522"/>
                  </a:cubicBezTo>
                  <a:cubicBezTo>
                    <a:pt x="3586" y="675"/>
                    <a:pt x="3586" y="675"/>
                    <a:pt x="3586" y="675"/>
                  </a:cubicBezTo>
                  <a:cubicBezTo>
                    <a:pt x="3183" y="675"/>
                    <a:pt x="3183" y="675"/>
                    <a:pt x="3183" y="675"/>
                  </a:cubicBezTo>
                  <a:cubicBezTo>
                    <a:pt x="3183" y="992"/>
                    <a:pt x="3183" y="992"/>
                    <a:pt x="3183" y="992"/>
                  </a:cubicBezTo>
                  <a:cubicBezTo>
                    <a:pt x="2990" y="992"/>
                    <a:pt x="2990" y="992"/>
                    <a:pt x="2990" y="992"/>
                  </a:cubicBezTo>
                  <a:cubicBezTo>
                    <a:pt x="2990" y="187"/>
                    <a:pt x="2990" y="187"/>
                    <a:pt x="2990" y="187"/>
                  </a:cubicBezTo>
                  <a:cubicBezTo>
                    <a:pt x="2990" y="156"/>
                    <a:pt x="3015" y="130"/>
                    <a:pt x="3047" y="130"/>
                  </a:cubicBezTo>
                  <a:close/>
                  <a:moveTo>
                    <a:pt x="4801" y="130"/>
                  </a:moveTo>
                  <a:cubicBezTo>
                    <a:pt x="4801" y="992"/>
                    <a:pt x="4801" y="992"/>
                    <a:pt x="4801" y="992"/>
                  </a:cubicBezTo>
                  <a:cubicBezTo>
                    <a:pt x="4606" y="992"/>
                    <a:pt x="4606" y="992"/>
                    <a:pt x="4606" y="992"/>
                  </a:cubicBezTo>
                  <a:cubicBezTo>
                    <a:pt x="4606" y="471"/>
                    <a:pt x="4606" y="471"/>
                    <a:pt x="4606" y="471"/>
                  </a:cubicBezTo>
                  <a:cubicBezTo>
                    <a:pt x="4367" y="837"/>
                    <a:pt x="4367" y="837"/>
                    <a:pt x="4367" y="837"/>
                  </a:cubicBezTo>
                  <a:cubicBezTo>
                    <a:pt x="4185" y="837"/>
                    <a:pt x="4185" y="837"/>
                    <a:pt x="4185" y="837"/>
                  </a:cubicBezTo>
                  <a:cubicBezTo>
                    <a:pt x="3945" y="471"/>
                    <a:pt x="3945" y="471"/>
                    <a:pt x="3945" y="471"/>
                  </a:cubicBezTo>
                  <a:cubicBezTo>
                    <a:pt x="3945" y="992"/>
                    <a:pt x="3945" y="992"/>
                    <a:pt x="3945" y="992"/>
                  </a:cubicBezTo>
                  <a:cubicBezTo>
                    <a:pt x="3751" y="992"/>
                    <a:pt x="3751" y="992"/>
                    <a:pt x="3751" y="992"/>
                  </a:cubicBezTo>
                  <a:cubicBezTo>
                    <a:pt x="3751" y="130"/>
                    <a:pt x="3751" y="130"/>
                    <a:pt x="3751" y="130"/>
                  </a:cubicBezTo>
                  <a:cubicBezTo>
                    <a:pt x="3875" y="130"/>
                    <a:pt x="3875" y="130"/>
                    <a:pt x="3875" y="130"/>
                  </a:cubicBezTo>
                  <a:cubicBezTo>
                    <a:pt x="3911" y="130"/>
                    <a:pt x="3949" y="150"/>
                    <a:pt x="3968" y="179"/>
                  </a:cubicBezTo>
                  <a:cubicBezTo>
                    <a:pt x="4276" y="662"/>
                    <a:pt x="4276" y="662"/>
                    <a:pt x="4276" y="662"/>
                  </a:cubicBezTo>
                  <a:cubicBezTo>
                    <a:pt x="4584" y="179"/>
                    <a:pt x="4584" y="179"/>
                    <a:pt x="4584" y="179"/>
                  </a:cubicBezTo>
                  <a:cubicBezTo>
                    <a:pt x="4602" y="150"/>
                    <a:pt x="4640" y="130"/>
                    <a:pt x="4677" y="130"/>
                  </a:cubicBezTo>
                  <a:lnTo>
                    <a:pt x="4801" y="130"/>
                  </a:lnTo>
                  <a:close/>
                  <a:moveTo>
                    <a:pt x="1192" y="164"/>
                  </a:moveTo>
                  <a:cubicBezTo>
                    <a:pt x="1589" y="561"/>
                    <a:pt x="1589" y="561"/>
                    <a:pt x="1589" y="561"/>
                  </a:cubicBezTo>
                  <a:cubicBezTo>
                    <a:pt x="1503" y="647"/>
                    <a:pt x="1503" y="647"/>
                    <a:pt x="1503" y="647"/>
                  </a:cubicBezTo>
                  <a:cubicBezTo>
                    <a:pt x="1106" y="250"/>
                    <a:pt x="1106" y="250"/>
                    <a:pt x="1106" y="250"/>
                  </a:cubicBezTo>
                  <a:cubicBezTo>
                    <a:pt x="1023" y="167"/>
                    <a:pt x="912" y="121"/>
                    <a:pt x="795" y="121"/>
                  </a:cubicBezTo>
                  <a:cubicBezTo>
                    <a:pt x="677" y="121"/>
                    <a:pt x="567" y="167"/>
                    <a:pt x="484" y="250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638" y="718"/>
                    <a:pt x="638" y="718"/>
                    <a:pt x="638" y="718"/>
                  </a:cubicBezTo>
                  <a:cubicBezTo>
                    <a:pt x="680" y="760"/>
                    <a:pt x="735" y="783"/>
                    <a:pt x="795" y="783"/>
                  </a:cubicBezTo>
                  <a:cubicBezTo>
                    <a:pt x="853" y="783"/>
                    <a:pt x="907" y="761"/>
                    <a:pt x="949" y="721"/>
                  </a:cubicBezTo>
                  <a:cubicBezTo>
                    <a:pt x="1035" y="808"/>
                    <a:pt x="1035" y="808"/>
                    <a:pt x="1035" y="808"/>
                  </a:cubicBezTo>
                  <a:cubicBezTo>
                    <a:pt x="970" y="871"/>
                    <a:pt x="885" y="905"/>
                    <a:pt x="795" y="905"/>
                  </a:cubicBezTo>
                  <a:cubicBezTo>
                    <a:pt x="703" y="905"/>
                    <a:pt x="616" y="869"/>
                    <a:pt x="552" y="805"/>
                  </a:cubicBezTo>
                  <a:cubicBezTo>
                    <a:pt x="154" y="407"/>
                    <a:pt x="154" y="407"/>
                    <a:pt x="154" y="407"/>
                  </a:cubicBezTo>
                  <a:cubicBezTo>
                    <a:pt x="398" y="164"/>
                    <a:pt x="398" y="164"/>
                    <a:pt x="398" y="164"/>
                  </a:cubicBezTo>
                  <a:cubicBezTo>
                    <a:pt x="504" y="58"/>
                    <a:pt x="645" y="0"/>
                    <a:pt x="795" y="0"/>
                  </a:cubicBezTo>
                  <a:cubicBezTo>
                    <a:pt x="945" y="0"/>
                    <a:pt x="1086" y="58"/>
                    <a:pt x="1192" y="164"/>
                  </a:cubicBezTo>
                  <a:close/>
                  <a:moveTo>
                    <a:pt x="1038" y="318"/>
                  </a:moveTo>
                  <a:cubicBezTo>
                    <a:pt x="1435" y="715"/>
                    <a:pt x="1435" y="715"/>
                    <a:pt x="1435" y="715"/>
                  </a:cubicBezTo>
                  <a:cubicBezTo>
                    <a:pt x="1192" y="958"/>
                    <a:pt x="1192" y="958"/>
                    <a:pt x="1192" y="958"/>
                  </a:cubicBezTo>
                  <a:cubicBezTo>
                    <a:pt x="1086" y="1065"/>
                    <a:pt x="945" y="1123"/>
                    <a:pt x="795" y="1123"/>
                  </a:cubicBezTo>
                  <a:cubicBezTo>
                    <a:pt x="645" y="1123"/>
                    <a:pt x="504" y="1065"/>
                    <a:pt x="398" y="958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87" y="475"/>
                    <a:pt x="87" y="475"/>
                    <a:pt x="87" y="475"/>
                  </a:cubicBezTo>
                  <a:cubicBezTo>
                    <a:pt x="484" y="872"/>
                    <a:pt x="484" y="872"/>
                    <a:pt x="484" y="872"/>
                  </a:cubicBezTo>
                  <a:cubicBezTo>
                    <a:pt x="567" y="955"/>
                    <a:pt x="677" y="1001"/>
                    <a:pt x="795" y="1001"/>
                  </a:cubicBezTo>
                  <a:cubicBezTo>
                    <a:pt x="912" y="1001"/>
                    <a:pt x="1023" y="955"/>
                    <a:pt x="1106" y="872"/>
                  </a:cubicBezTo>
                  <a:cubicBezTo>
                    <a:pt x="1263" y="715"/>
                    <a:pt x="1263" y="715"/>
                    <a:pt x="1263" y="715"/>
                  </a:cubicBezTo>
                  <a:cubicBezTo>
                    <a:pt x="952" y="404"/>
                    <a:pt x="952" y="404"/>
                    <a:pt x="952" y="404"/>
                  </a:cubicBezTo>
                  <a:cubicBezTo>
                    <a:pt x="910" y="362"/>
                    <a:pt x="854" y="339"/>
                    <a:pt x="795" y="339"/>
                  </a:cubicBezTo>
                  <a:cubicBezTo>
                    <a:pt x="737" y="339"/>
                    <a:pt x="682" y="361"/>
                    <a:pt x="641" y="401"/>
                  </a:cubicBezTo>
                  <a:cubicBezTo>
                    <a:pt x="555" y="315"/>
                    <a:pt x="555" y="315"/>
                    <a:pt x="555" y="315"/>
                  </a:cubicBezTo>
                  <a:cubicBezTo>
                    <a:pt x="619" y="252"/>
                    <a:pt x="704" y="217"/>
                    <a:pt x="795" y="217"/>
                  </a:cubicBezTo>
                  <a:cubicBezTo>
                    <a:pt x="887" y="217"/>
                    <a:pt x="973" y="253"/>
                    <a:pt x="1038" y="318"/>
                  </a:cubicBezTo>
                  <a:close/>
                </a:path>
              </a:pathLst>
            </a:custGeom>
            <a:solidFill>
              <a:srgbClr val="451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511633" y="1065667"/>
            <a:ext cx="9931068" cy="2697766"/>
          </a:xfrm>
        </p:spPr>
        <p:txBody>
          <a:bodyPr anchor="b" anchorCtr="0"/>
          <a:lstStyle>
            <a:lvl1pPr algn="l">
              <a:defRPr sz="7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524331" y="4669365"/>
            <a:ext cx="9918369" cy="711201"/>
          </a:xfrm>
        </p:spPr>
        <p:txBody>
          <a:bodyPr/>
          <a:lstStyle>
            <a:lvl1pPr marL="0" indent="0" algn="l">
              <a:buNone/>
              <a:defRPr sz="2400" spc="5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,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8B303CBF-8898-4C31-94D0-A8B490648D0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6480" y="0"/>
            <a:ext cx="12185640" cy="511812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[Klik in dit vak en voeg via Invoegen | Afbeeldingen een afbeelding in, na plaatsen klik in de afbeelding met de rechtermuisknop en kies ‘Naar achtergrond’]</a:t>
            </a:r>
            <a:endParaRPr lang="aa-ET" dirty="0"/>
          </a:p>
        </p:txBody>
      </p:sp>
      <p:sp>
        <p:nvSpPr>
          <p:cNvPr id="11" name="Rectangle 6 (PHJU) (PHJU)">
            <a:extLst>
              <a:ext uri="{FF2B5EF4-FFF2-40B4-BE49-F238E27FC236}">
                <a16:creationId xmlns:a16="http://schemas.microsoft.com/office/drawing/2014/main" id="{B5E011F1-82AD-4663-8E86-C55D9A60A769}"/>
              </a:ext>
            </a:extLst>
          </p:cNvPr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762000" y="1954213"/>
            <a:ext cx="6102350" cy="4141788"/>
          </a:xfrm>
          <a:prstGeom prst="rect">
            <a:avLst/>
          </a:prstGeom>
          <a:solidFill>
            <a:srgbClr val="A7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***Titel 1">
            <a:extLst>
              <a:ext uri="{FF2B5EF4-FFF2-40B4-BE49-F238E27FC236}">
                <a16:creationId xmlns:a16="http://schemas.microsoft.com/office/drawing/2014/main" id="{711BF284-CDF7-4A3A-8597-B2DEFAFF5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23865" y="2347224"/>
            <a:ext cx="4572135" cy="130191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Tijdelijke aanduiding voor tekst 8 (JU-Free)">
            <a:extLst>
              <a:ext uri="{FF2B5EF4-FFF2-40B4-BE49-F238E27FC236}">
                <a16:creationId xmlns:a16="http://schemas.microsoft.com/office/drawing/2014/main" id="{4F5D772B-17F9-4469-B96B-07B651B98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90133" y="3788294"/>
            <a:ext cx="4605867" cy="1926706"/>
          </a:xfrm>
        </p:spPr>
        <p:txBody>
          <a:bodyPr numCol="1" spcCol="36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2" name="Instructie voorbeelddia Grafiek 3 (JU-Free) (PHJU)">
            <a:extLst>
              <a:ext uri="{FF2B5EF4-FFF2-40B4-BE49-F238E27FC236}">
                <a16:creationId xmlns:a16="http://schemas.microsoft.com/office/drawing/2014/main" id="{F765B45F-1194-40B3-BE80-EADAA436B870}"/>
              </a:ext>
            </a:extLst>
          </p:cNvPr>
          <p:cNvSpPr>
            <a:spLocks noGrp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-2176329" y="0"/>
            <a:ext cx="2052000" cy="7674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lang="nl-NL" sz="1100" dirty="0">
                <a:solidFill>
                  <a:srgbClr val="00000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z="1100" dirty="0">
                <a:solidFill>
                  <a:schemeClr val="tx1"/>
                </a:solidFill>
              </a:rPr>
              <a:t>Eventueel kan het blauwe vlak handmatig worden verwijderd. Klik hiervoor op een rand van het vlak en druk op ‘Delete’</a:t>
            </a:r>
          </a:p>
          <a:p>
            <a:pPr lvl="0"/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0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0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0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90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kor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39EEE0-AE1F-4088-A81F-AE7CFECC06B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0" y="0"/>
            <a:ext cx="12192120" cy="609588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[Klik op het pictogram om een afbeelding in te voegen]</a:t>
            </a:r>
          </a:p>
        </p:txBody>
      </p:sp>
      <p:sp>
        <p:nvSpPr>
          <p:cNvPr id="10" name="Rectangle 6 (PHJU) (PHJU)">
            <a:extLst>
              <a:ext uri="{FF2B5EF4-FFF2-40B4-BE49-F238E27FC236}">
                <a16:creationId xmlns:a16="http://schemas.microsoft.com/office/drawing/2014/main" id="{575E43CF-1892-42AF-B958-165D897158D3}"/>
              </a:ext>
            </a:extLst>
          </p:cNvPr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760413" y="2465388"/>
            <a:ext cx="4575175" cy="2868613"/>
          </a:xfrm>
          <a:prstGeom prst="rect">
            <a:avLst/>
          </a:prstGeom>
          <a:solidFill>
            <a:srgbClr val="A7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***Titel 1">
            <a:extLst>
              <a:ext uri="{FF2B5EF4-FFF2-40B4-BE49-F238E27FC236}">
                <a16:creationId xmlns:a16="http://schemas.microsoft.com/office/drawing/2014/main" id="{1A675340-AF72-4DEE-873E-3229B65B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27868" y="2851659"/>
            <a:ext cx="3017816" cy="2032576"/>
          </a:xfrm>
        </p:spPr>
        <p:txBody>
          <a:bodyPr/>
          <a:lstStyle>
            <a:lvl1pPr>
              <a:defRPr lang="nl-NL" sz="4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[Titel]</a:t>
            </a:r>
            <a:endParaRPr lang="aa-ET" dirty="0"/>
          </a:p>
        </p:txBody>
      </p:sp>
      <p:sp>
        <p:nvSpPr>
          <p:cNvPr id="12" name="Instructie voorbeelddia Grafiek 3 (JU-Free) (PHJU)">
            <a:extLst>
              <a:ext uri="{FF2B5EF4-FFF2-40B4-BE49-F238E27FC236}">
                <a16:creationId xmlns:a16="http://schemas.microsoft.com/office/drawing/2014/main" id="{70D88614-6F63-4AA4-B016-EBD463EF521A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>
            <a:off x="-2176329" y="0"/>
            <a:ext cx="2052000" cy="7674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lang="nl-NL" sz="1100" dirty="0">
                <a:solidFill>
                  <a:srgbClr val="000000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z="1100" dirty="0">
                <a:solidFill>
                  <a:schemeClr val="tx1"/>
                </a:solidFill>
              </a:rPr>
              <a:t>Eventueel kan het blauwe vlak handmatig worden verwijderd. Klik hiervoor op een rand van het vlak en druk op ‘Delete’</a:t>
            </a:r>
          </a:p>
          <a:p>
            <a:pPr lvl="0"/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0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0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0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03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eelding, kop en tek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2D223FE-F38B-42FB-B1CC-09AE3679F7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59887" y="2552699"/>
            <a:ext cx="3050113" cy="1803401"/>
          </a:xfrm>
        </p:spPr>
        <p:txBody>
          <a:bodyPr/>
          <a:lstStyle>
            <a:lvl1pPr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20" name="Frame Text 8 (JU-Free)">
            <a:extLst>
              <a:ext uri="{FF2B5EF4-FFF2-40B4-BE49-F238E27FC236}">
                <a16:creationId xmlns:a16="http://schemas.microsoft.com/office/drawing/2014/main" id="{5C8AC3AA-C528-4E88-B62A-E9CC8472E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59887" y="4631267"/>
            <a:ext cx="3050113" cy="474134"/>
          </a:xfrm>
        </p:spPr>
        <p:txBody>
          <a:bodyPr numCol="1" spcCol="360000"/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[Kop]</a:t>
            </a:r>
          </a:p>
          <a:p>
            <a:pPr lvl="0"/>
            <a:r>
              <a:rPr lang="nl-NL"/>
              <a:t>JU-LEVEL1=Kop</a:t>
            </a:r>
            <a:endParaRPr lang="nl-NL" dirty="0"/>
          </a:p>
        </p:txBody>
      </p:sp>
      <p:sp>
        <p:nvSpPr>
          <p:cNvPr id="13" name="Frame Text 8 (JU-Free)">
            <a:extLst>
              <a:ext uri="{FF2B5EF4-FFF2-40B4-BE49-F238E27FC236}">
                <a16:creationId xmlns:a16="http://schemas.microsoft.com/office/drawing/2014/main" id="{1206B615-C140-4672-8900-4DFC253381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59887" y="5113867"/>
            <a:ext cx="3050113" cy="1007532"/>
          </a:xfrm>
        </p:spPr>
        <p:txBody>
          <a:bodyPr numCol="1" spcCol="360000"/>
          <a:lstStyle>
            <a:lvl1pPr marL="0" indent="0" algn="ct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23040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1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JU-LEVEL1=Tekst</a:t>
            </a:r>
            <a:endParaRPr lang="nl-NL" dirty="0"/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445EF7C5-B836-4D5F-A33F-3093D04F9D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4576237" y="2552699"/>
            <a:ext cx="3050113" cy="1803401"/>
          </a:xfrm>
        </p:spPr>
        <p:txBody>
          <a:bodyPr/>
          <a:lstStyle>
            <a:lvl1pPr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19" name="Frame Text 8 (JU-Free)">
            <a:extLst>
              <a:ext uri="{FF2B5EF4-FFF2-40B4-BE49-F238E27FC236}">
                <a16:creationId xmlns:a16="http://schemas.microsoft.com/office/drawing/2014/main" id="{73465052-39CC-4206-AFFF-79A7724AD3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6237" y="4631267"/>
            <a:ext cx="3050113" cy="474134"/>
          </a:xfrm>
        </p:spPr>
        <p:txBody>
          <a:bodyPr numCol="1" spcCol="360000"/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[Kop]</a:t>
            </a:r>
          </a:p>
          <a:p>
            <a:pPr lvl="0"/>
            <a:r>
              <a:rPr lang="nl-NL"/>
              <a:t>JU-LEVEL1=Kop</a:t>
            </a:r>
            <a:endParaRPr lang="nl-NL" dirty="0"/>
          </a:p>
        </p:txBody>
      </p:sp>
      <p:sp>
        <p:nvSpPr>
          <p:cNvPr id="21" name="Frame Text 8 (JU-Free)">
            <a:extLst>
              <a:ext uri="{FF2B5EF4-FFF2-40B4-BE49-F238E27FC236}">
                <a16:creationId xmlns:a16="http://schemas.microsoft.com/office/drawing/2014/main" id="{47816EBD-600B-4889-B089-CD3D13664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76237" y="5113867"/>
            <a:ext cx="3050113" cy="1007532"/>
          </a:xfrm>
        </p:spPr>
        <p:txBody>
          <a:bodyPr numCol="1" spcCol="360000"/>
          <a:lstStyle>
            <a:lvl1pPr marL="0" indent="0" algn="ct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23040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1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JU-LEVEL1=Tekst</a:t>
            </a:r>
            <a:endParaRPr lang="nl-NL" dirty="0"/>
          </a:p>
        </p:txBody>
      </p:sp>
      <p:sp>
        <p:nvSpPr>
          <p:cNvPr id="22" name="Tijdelijke aanduiding voor afbeelding 9">
            <a:extLst>
              <a:ext uri="{FF2B5EF4-FFF2-40B4-BE49-F238E27FC236}">
                <a16:creationId xmlns:a16="http://schemas.microsoft.com/office/drawing/2014/main" id="{56D70A9D-5DEC-46BB-921D-C66ACAEC99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8392588" y="2552699"/>
            <a:ext cx="3050113" cy="1803401"/>
          </a:xfrm>
        </p:spPr>
        <p:txBody>
          <a:bodyPr/>
          <a:lstStyle>
            <a:lvl1pPr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23" name="Frame Text 8 (JU-Free)">
            <a:extLst>
              <a:ext uri="{FF2B5EF4-FFF2-40B4-BE49-F238E27FC236}">
                <a16:creationId xmlns:a16="http://schemas.microsoft.com/office/drawing/2014/main" id="{26207166-1158-4CB3-ABB7-AC7110E426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392588" y="4631267"/>
            <a:ext cx="3050113" cy="474134"/>
          </a:xfrm>
        </p:spPr>
        <p:txBody>
          <a:bodyPr numCol="1" spcCol="360000"/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[Kop]</a:t>
            </a:r>
          </a:p>
          <a:p>
            <a:pPr lvl="0"/>
            <a:r>
              <a:rPr lang="nl-NL"/>
              <a:t>JU-LEVEL1=Kop</a:t>
            </a:r>
            <a:endParaRPr lang="nl-NL" dirty="0"/>
          </a:p>
        </p:txBody>
      </p:sp>
      <p:sp>
        <p:nvSpPr>
          <p:cNvPr id="24" name="Frame Text 8 (JU-Free)">
            <a:extLst>
              <a:ext uri="{FF2B5EF4-FFF2-40B4-BE49-F238E27FC236}">
                <a16:creationId xmlns:a16="http://schemas.microsoft.com/office/drawing/2014/main" id="{DF0B4C3C-0B5C-4F4D-8406-8BD2F2A885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392588" y="5113867"/>
            <a:ext cx="3050113" cy="1007532"/>
          </a:xfrm>
        </p:spPr>
        <p:txBody>
          <a:bodyPr numCol="1" spcCol="360000"/>
          <a:lstStyle>
            <a:lvl1pPr marL="0" indent="0" algn="ct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23040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1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JU-LEVEL1=Tekst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183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rafiek en tek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20" name="Frame Text 8 (JU-Free)">
            <a:extLst>
              <a:ext uri="{FF2B5EF4-FFF2-40B4-BE49-F238E27FC236}">
                <a16:creationId xmlns:a16="http://schemas.microsoft.com/office/drawing/2014/main" id="{5C8AC3AA-C528-4E88-B62A-E9CC8472E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88101" y="2144209"/>
            <a:ext cx="3180183" cy="344795"/>
          </a:xfrm>
        </p:spPr>
        <p:txBody>
          <a:bodyPr numCol="1" spcCol="360000"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chemeClr val="tx2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[Titel grafiek]</a:t>
            </a:r>
          </a:p>
          <a:p>
            <a:pPr lvl="0"/>
            <a:r>
              <a:rPr lang="nl-NL" dirty="0"/>
              <a:t>JU-LEVEL1=Titel</a:t>
            </a:r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E7F02B6E-9327-4DEF-87D0-897F40B20567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 bwMode="gray">
          <a:xfrm>
            <a:off x="787400" y="2677389"/>
            <a:ext cx="3181350" cy="3037611"/>
          </a:xfrm>
        </p:spPr>
        <p:txBody>
          <a:bodyPr/>
          <a:lstStyle>
            <a:lvl1pPr marL="43200" indent="0">
              <a:buNone/>
              <a:defRPr/>
            </a:lvl1pPr>
          </a:lstStyle>
          <a:p>
            <a:r>
              <a:rPr lang="nl-NL"/>
              <a:t>[Klik op het pictogram om een grafiek in te voegen]</a:t>
            </a:r>
            <a:endParaRPr lang="nl-NL" dirty="0"/>
          </a:p>
        </p:txBody>
      </p:sp>
      <p:sp>
        <p:nvSpPr>
          <p:cNvPr id="25" name="Frame Text 8 (JU-Free)">
            <a:extLst>
              <a:ext uri="{FF2B5EF4-FFF2-40B4-BE49-F238E27FC236}">
                <a16:creationId xmlns:a16="http://schemas.microsoft.com/office/drawing/2014/main" id="{F22206F5-2AEF-43A3-9F37-813175030E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42895" y="2144208"/>
            <a:ext cx="3180183" cy="344795"/>
          </a:xfrm>
        </p:spPr>
        <p:txBody>
          <a:bodyPr numCol="1" spcCol="360000"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chemeClr val="tx2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[Titel grafiek]</a:t>
            </a:r>
          </a:p>
          <a:p>
            <a:pPr lvl="0"/>
            <a:r>
              <a:rPr lang="nl-NL" dirty="0"/>
              <a:t>JU-LEVEL1=Titel</a:t>
            </a:r>
          </a:p>
        </p:txBody>
      </p:sp>
      <p:sp>
        <p:nvSpPr>
          <p:cNvPr id="26" name="Tijdelijke aanduiding voor grafiek 8">
            <a:extLst>
              <a:ext uri="{FF2B5EF4-FFF2-40B4-BE49-F238E27FC236}">
                <a16:creationId xmlns:a16="http://schemas.microsoft.com/office/drawing/2014/main" id="{A5A75047-B12E-4916-804B-E4D65B5D4B13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 bwMode="gray">
          <a:xfrm>
            <a:off x="4541728" y="2677389"/>
            <a:ext cx="3181350" cy="3037611"/>
          </a:xfrm>
        </p:spPr>
        <p:txBody>
          <a:bodyPr/>
          <a:lstStyle>
            <a:lvl1pPr marL="43200" indent="0">
              <a:buNone/>
              <a:defRPr/>
            </a:lvl1pPr>
          </a:lstStyle>
          <a:p>
            <a:r>
              <a:rPr lang="nl-NL"/>
              <a:t>[Klik op het pictogram om een grafiek in te voegen]</a:t>
            </a:r>
            <a:endParaRPr lang="nl-NL" dirty="0"/>
          </a:p>
        </p:txBody>
      </p:sp>
      <p:sp>
        <p:nvSpPr>
          <p:cNvPr id="27" name="Frame Text 8 (JU-Free)">
            <a:extLst>
              <a:ext uri="{FF2B5EF4-FFF2-40B4-BE49-F238E27FC236}">
                <a16:creationId xmlns:a16="http://schemas.microsoft.com/office/drawing/2014/main" id="{F7891C9E-6FC5-4C16-A017-E53C54FD7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260821" y="2145906"/>
            <a:ext cx="3180183" cy="344795"/>
          </a:xfrm>
        </p:spPr>
        <p:txBody>
          <a:bodyPr numCol="1" spcCol="360000"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chemeClr val="tx2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[Titel grafiek]</a:t>
            </a:r>
          </a:p>
          <a:p>
            <a:pPr lvl="0"/>
            <a:r>
              <a:rPr lang="nl-NL" dirty="0"/>
              <a:t>JU-LEVEL1=Titel</a:t>
            </a:r>
          </a:p>
        </p:txBody>
      </p:sp>
      <p:sp>
        <p:nvSpPr>
          <p:cNvPr id="28" name="Tijdelijke aanduiding voor grafiek 8">
            <a:extLst>
              <a:ext uri="{FF2B5EF4-FFF2-40B4-BE49-F238E27FC236}">
                <a16:creationId xmlns:a16="http://schemas.microsoft.com/office/drawing/2014/main" id="{403C52F3-F346-4974-8E33-753B059FE9B2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 bwMode="gray">
          <a:xfrm>
            <a:off x="8260821" y="2677389"/>
            <a:ext cx="3181350" cy="3037611"/>
          </a:xfrm>
        </p:spPr>
        <p:txBody>
          <a:bodyPr/>
          <a:lstStyle>
            <a:lvl1pPr marL="43200" indent="0">
              <a:buNone/>
              <a:defRPr/>
            </a:lvl1pPr>
          </a:lstStyle>
          <a:p>
            <a:r>
              <a:rPr lang="nl-NL"/>
              <a:t>[Klik op het pictogram om een grafiek in te voegen]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9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20" name="Frame Text 8 (JU-Free)">
            <a:extLst>
              <a:ext uri="{FF2B5EF4-FFF2-40B4-BE49-F238E27FC236}">
                <a16:creationId xmlns:a16="http://schemas.microsoft.com/office/drawing/2014/main" id="{5C8AC3AA-C528-4E88-B62A-E9CC8472E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88101" y="2144209"/>
            <a:ext cx="4910400" cy="344795"/>
          </a:xfrm>
        </p:spPr>
        <p:txBody>
          <a:bodyPr numCol="1" spcCol="360000"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chemeClr val="tx2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[Titel grafiek]</a:t>
            </a:r>
          </a:p>
          <a:p>
            <a:pPr lvl="0"/>
            <a:r>
              <a:rPr lang="nl-NL" dirty="0"/>
              <a:t>JU-LEVEL1=Titel</a:t>
            </a:r>
          </a:p>
        </p:txBody>
      </p:sp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7D61FFD2-E5DF-4C1E-A747-330D2B20A7FB}"/>
              </a:ext>
            </a:extLst>
          </p:cNvPr>
          <p:cNvSpPr>
            <a:spLocks noGrp="1"/>
          </p:cNvSpPr>
          <p:nvPr>
            <p:ph type="tbl" sz="quarter" idx="23" hasCustomPrompt="1"/>
          </p:nvPr>
        </p:nvSpPr>
        <p:spPr bwMode="gray">
          <a:xfrm>
            <a:off x="787399" y="2706124"/>
            <a:ext cx="4910400" cy="2316163"/>
          </a:xfrm>
        </p:spPr>
        <p:txBody>
          <a:bodyPr/>
          <a:lstStyle>
            <a:lvl1pPr marL="43200" indent="0">
              <a:buNone/>
              <a:defRPr/>
            </a:lvl1pPr>
          </a:lstStyle>
          <a:p>
            <a:r>
              <a:rPr lang="nl-NL"/>
              <a:t>[Klik op het pictogram om een tabel in te voegen]</a:t>
            </a:r>
            <a:endParaRPr lang="nl-NL" dirty="0"/>
          </a:p>
        </p:txBody>
      </p:sp>
      <p:sp>
        <p:nvSpPr>
          <p:cNvPr id="15" name="Frame Text 8 (JU-Free)">
            <a:extLst>
              <a:ext uri="{FF2B5EF4-FFF2-40B4-BE49-F238E27FC236}">
                <a16:creationId xmlns:a16="http://schemas.microsoft.com/office/drawing/2014/main" id="{FE8ACB8F-5569-440B-87D0-5F04EB1C78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533003" y="2144209"/>
            <a:ext cx="4910400" cy="344795"/>
          </a:xfrm>
        </p:spPr>
        <p:txBody>
          <a:bodyPr numCol="1" spcCol="360000"/>
          <a:lstStyle>
            <a:lvl1pPr marL="0" indent="0" algn="l">
              <a:lnSpc>
                <a:spcPct val="90000"/>
              </a:lnSpc>
              <a:buNone/>
              <a:defRPr sz="1200" b="1">
                <a:solidFill>
                  <a:schemeClr val="tx2"/>
                </a:solidFill>
                <a:latin typeface="+mj-lt"/>
              </a:defRPr>
            </a:lvl1pPr>
            <a:lvl2pPr marL="230400" indent="0" algn="ctr"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7pPr>
            <a:lvl8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32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23040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aa-ET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[Titel grafiek]</a:t>
            </a:r>
          </a:p>
          <a:p>
            <a:pPr lvl="0"/>
            <a:r>
              <a:rPr lang="nl-NL" dirty="0"/>
              <a:t>JU-LEVEL1=Titel</a:t>
            </a:r>
          </a:p>
        </p:txBody>
      </p:sp>
      <p:sp>
        <p:nvSpPr>
          <p:cNvPr id="16" name="Tijdelijke aanduiding voor tabel 7">
            <a:extLst>
              <a:ext uri="{FF2B5EF4-FFF2-40B4-BE49-F238E27FC236}">
                <a16:creationId xmlns:a16="http://schemas.microsoft.com/office/drawing/2014/main" id="{00FB0AF5-62F1-4316-921E-DB351EA1FF60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 bwMode="gray">
          <a:xfrm>
            <a:off x="6532301" y="2706124"/>
            <a:ext cx="4910400" cy="2316163"/>
          </a:xfrm>
        </p:spPr>
        <p:txBody>
          <a:bodyPr/>
          <a:lstStyle>
            <a:lvl1pPr marL="43200" indent="0">
              <a:buNone/>
              <a:defRPr/>
            </a:lvl1pPr>
          </a:lstStyle>
          <a:p>
            <a:r>
              <a:rPr lang="nl-NL"/>
              <a:t>[Klik op het pictogram om een tabel in te voegen]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378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oofdstuk met 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8D561475-C629-4D59-89D4-74EEF2DA99C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-1"/>
            <a:ext cx="12192000" cy="6095999"/>
          </a:xfrm>
          <a:prstGeom prst="rect">
            <a:avLst/>
          </a:prstGeom>
          <a:solidFill>
            <a:srgbClr val="45156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***Titel 1"/>
          <p:cNvSpPr>
            <a:spLocks noGrp="1"/>
          </p:cNvSpPr>
          <p:nvPr>
            <p:ph type="ctrTitle" hasCustomPrompt="1"/>
          </p:nvPr>
        </p:nvSpPr>
        <p:spPr bwMode="gray">
          <a:xfrm>
            <a:off x="764513" y="1782233"/>
            <a:ext cx="7651354" cy="1248833"/>
          </a:xfrm>
        </p:spPr>
        <p:txBody>
          <a:bodyPr anchor="b" anchorCtr="0"/>
          <a:lstStyle>
            <a:lvl1pPr algn="l">
              <a:defRPr sz="460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0281" y="3132666"/>
            <a:ext cx="7651354" cy="711201"/>
          </a:xfrm>
        </p:spPr>
        <p:txBody>
          <a:bodyPr/>
          <a:lstStyle>
            <a:lvl1pPr marL="0" indent="0" algn="l">
              <a:buNone/>
              <a:defRPr sz="2500" spc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05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447325C-466A-4493-8DC3-A4985BF7FA4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11430000" cy="6454775"/>
            <a:chOff x="0" y="0"/>
            <a:chExt cx="7200" cy="4066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2F526CF-2292-481C-A964-AE12B51CEDA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4800" cy="2880"/>
            </a:xfrm>
            <a:prstGeom prst="rect">
              <a:avLst/>
            </a:prstGeom>
            <a:solidFill>
              <a:srgbClr val="45156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10036E4-2477-45E6-A115-C79800BB873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240" y="3842"/>
              <a:ext cx="960" cy="224"/>
            </a:xfrm>
            <a:custGeom>
              <a:avLst/>
              <a:gdLst>
                <a:gd name="T0" fmla="*/ 2365 w 4801"/>
                <a:gd name="T1" fmla="*/ 130 h 1123"/>
                <a:gd name="T2" fmla="*/ 1944 w 4801"/>
                <a:gd name="T3" fmla="*/ 992 h 1123"/>
                <a:gd name="T4" fmla="*/ 2218 w 4801"/>
                <a:gd name="T5" fmla="*/ 806 h 1123"/>
                <a:gd name="T6" fmla="*/ 2706 w 4801"/>
                <a:gd name="T7" fmla="*/ 992 h 1123"/>
                <a:gd name="T8" fmla="*/ 2537 w 4801"/>
                <a:gd name="T9" fmla="*/ 164 h 1123"/>
                <a:gd name="T10" fmla="*/ 2279 w 4801"/>
                <a:gd name="T11" fmla="*/ 661 h 1123"/>
                <a:gd name="T12" fmla="*/ 2569 w 4801"/>
                <a:gd name="T13" fmla="*/ 661 h 1123"/>
                <a:gd name="T14" fmla="*/ 3047 w 4801"/>
                <a:gd name="T15" fmla="*/ 130 h 1123"/>
                <a:gd name="T16" fmla="*/ 3639 w 4801"/>
                <a:gd name="T17" fmla="*/ 227 h 1123"/>
                <a:gd name="T18" fmla="*/ 3183 w 4801"/>
                <a:gd name="T19" fmla="*/ 283 h 1123"/>
                <a:gd name="T20" fmla="*/ 3586 w 4801"/>
                <a:gd name="T21" fmla="*/ 522 h 1123"/>
                <a:gd name="T22" fmla="*/ 3183 w 4801"/>
                <a:gd name="T23" fmla="*/ 675 h 1123"/>
                <a:gd name="T24" fmla="*/ 2990 w 4801"/>
                <a:gd name="T25" fmla="*/ 992 h 1123"/>
                <a:gd name="T26" fmla="*/ 3047 w 4801"/>
                <a:gd name="T27" fmla="*/ 130 h 1123"/>
                <a:gd name="T28" fmla="*/ 4801 w 4801"/>
                <a:gd name="T29" fmla="*/ 992 h 1123"/>
                <a:gd name="T30" fmla="*/ 4606 w 4801"/>
                <a:gd name="T31" fmla="*/ 471 h 1123"/>
                <a:gd name="T32" fmla="*/ 4185 w 4801"/>
                <a:gd name="T33" fmla="*/ 837 h 1123"/>
                <a:gd name="T34" fmla="*/ 3945 w 4801"/>
                <a:gd name="T35" fmla="*/ 992 h 1123"/>
                <a:gd name="T36" fmla="*/ 3751 w 4801"/>
                <a:gd name="T37" fmla="*/ 130 h 1123"/>
                <a:gd name="T38" fmla="*/ 3968 w 4801"/>
                <a:gd name="T39" fmla="*/ 179 h 1123"/>
                <a:gd name="T40" fmla="*/ 4584 w 4801"/>
                <a:gd name="T41" fmla="*/ 179 h 1123"/>
                <a:gd name="T42" fmla="*/ 4801 w 4801"/>
                <a:gd name="T43" fmla="*/ 130 h 1123"/>
                <a:gd name="T44" fmla="*/ 1589 w 4801"/>
                <a:gd name="T45" fmla="*/ 561 h 1123"/>
                <a:gd name="T46" fmla="*/ 1106 w 4801"/>
                <a:gd name="T47" fmla="*/ 250 h 1123"/>
                <a:gd name="T48" fmla="*/ 484 w 4801"/>
                <a:gd name="T49" fmla="*/ 250 h 1123"/>
                <a:gd name="T50" fmla="*/ 638 w 4801"/>
                <a:gd name="T51" fmla="*/ 718 h 1123"/>
                <a:gd name="T52" fmla="*/ 949 w 4801"/>
                <a:gd name="T53" fmla="*/ 721 h 1123"/>
                <a:gd name="T54" fmla="*/ 795 w 4801"/>
                <a:gd name="T55" fmla="*/ 905 h 1123"/>
                <a:gd name="T56" fmla="*/ 154 w 4801"/>
                <a:gd name="T57" fmla="*/ 407 h 1123"/>
                <a:gd name="T58" fmla="*/ 795 w 4801"/>
                <a:gd name="T59" fmla="*/ 0 h 1123"/>
                <a:gd name="T60" fmla="*/ 1038 w 4801"/>
                <a:gd name="T61" fmla="*/ 318 h 1123"/>
                <a:gd name="T62" fmla="*/ 1192 w 4801"/>
                <a:gd name="T63" fmla="*/ 958 h 1123"/>
                <a:gd name="T64" fmla="*/ 398 w 4801"/>
                <a:gd name="T65" fmla="*/ 958 h 1123"/>
                <a:gd name="T66" fmla="*/ 87 w 4801"/>
                <a:gd name="T67" fmla="*/ 475 h 1123"/>
                <a:gd name="T68" fmla="*/ 795 w 4801"/>
                <a:gd name="T69" fmla="*/ 1001 h 1123"/>
                <a:gd name="T70" fmla="*/ 1263 w 4801"/>
                <a:gd name="T71" fmla="*/ 715 h 1123"/>
                <a:gd name="T72" fmla="*/ 795 w 4801"/>
                <a:gd name="T73" fmla="*/ 339 h 1123"/>
                <a:gd name="T74" fmla="*/ 555 w 4801"/>
                <a:gd name="T75" fmla="*/ 315 h 1123"/>
                <a:gd name="T76" fmla="*/ 1038 w 4801"/>
                <a:gd name="T77" fmla="*/ 31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01" h="1123">
                  <a:moveTo>
                    <a:pt x="2485" y="130"/>
                  </a:moveTo>
                  <a:cubicBezTo>
                    <a:pt x="2365" y="130"/>
                    <a:pt x="2365" y="130"/>
                    <a:pt x="2365" y="130"/>
                  </a:cubicBezTo>
                  <a:cubicBezTo>
                    <a:pt x="2343" y="130"/>
                    <a:pt x="2323" y="143"/>
                    <a:pt x="2314" y="164"/>
                  </a:cubicBezTo>
                  <a:cubicBezTo>
                    <a:pt x="1944" y="992"/>
                    <a:pt x="1944" y="992"/>
                    <a:pt x="1944" y="992"/>
                  </a:cubicBezTo>
                  <a:cubicBezTo>
                    <a:pt x="2141" y="992"/>
                    <a:pt x="2141" y="992"/>
                    <a:pt x="2141" y="992"/>
                  </a:cubicBezTo>
                  <a:cubicBezTo>
                    <a:pt x="2218" y="806"/>
                    <a:pt x="2218" y="806"/>
                    <a:pt x="2218" y="806"/>
                  </a:cubicBezTo>
                  <a:cubicBezTo>
                    <a:pt x="2628" y="806"/>
                    <a:pt x="2628" y="806"/>
                    <a:pt x="2628" y="806"/>
                  </a:cubicBezTo>
                  <a:cubicBezTo>
                    <a:pt x="2706" y="992"/>
                    <a:pt x="2706" y="992"/>
                    <a:pt x="2706" y="992"/>
                  </a:cubicBezTo>
                  <a:cubicBezTo>
                    <a:pt x="2907" y="992"/>
                    <a:pt x="2907" y="992"/>
                    <a:pt x="2907" y="992"/>
                  </a:cubicBezTo>
                  <a:cubicBezTo>
                    <a:pt x="2537" y="164"/>
                    <a:pt x="2537" y="164"/>
                    <a:pt x="2537" y="164"/>
                  </a:cubicBezTo>
                  <a:cubicBezTo>
                    <a:pt x="2528" y="143"/>
                    <a:pt x="2507" y="130"/>
                    <a:pt x="2485" y="130"/>
                  </a:cubicBezTo>
                  <a:close/>
                  <a:moveTo>
                    <a:pt x="2279" y="661"/>
                  </a:moveTo>
                  <a:cubicBezTo>
                    <a:pt x="2424" y="312"/>
                    <a:pt x="2424" y="312"/>
                    <a:pt x="2424" y="312"/>
                  </a:cubicBezTo>
                  <a:cubicBezTo>
                    <a:pt x="2569" y="661"/>
                    <a:pt x="2569" y="661"/>
                    <a:pt x="2569" y="661"/>
                  </a:cubicBezTo>
                  <a:lnTo>
                    <a:pt x="2279" y="661"/>
                  </a:lnTo>
                  <a:close/>
                  <a:moveTo>
                    <a:pt x="3047" y="130"/>
                  </a:moveTo>
                  <a:cubicBezTo>
                    <a:pt x="3639" y="130"/>
                    <a:pt x="3639" y="130"/>
                    <a:pt x="3639" y="130"/>
                  </a:cubicBezTo>
                  <a:cubicBezTo>
                    <a:pt x="3639" y="227"/>
                    <a:pt x="3639" y="227"/>
                    <a:pt x="3639" y="227"/>
                  </a:cubicBezTo>
                  <a:cubicBezTo>
                    <a:pt x="3639" y="258"/>
                    <a:pt x="3614" y="283"/>
                    <a:pt x="3583" y="283"/>
                  </a:cubicBezTo>
                  <a:cubicBezTo>
                    <a:pt x="3183" y="283"/>
                    <a:pt x="3183" y="283"/>
                    <a:pt x="3183" y="283"/>
                  </a:cubicBezTo>
                  <a:cubicBezTo>
                    <a:pt x="3183" y="522"/>
                    <a:pt x="3183" y="522"/>
                    <a:pt x="3183" y="522"/>
                  </a:cubicBezTo>
                  <a:cubicBezTo>
                    <a:pt x="3586" y="522"/>
                    <a:pt x="3586" y="522"/>
                    <a:pt x="3586" y="522"/>
                  </a:cubicBezTo>
                  <a:cubicBezTo>
                    <a:pt x="3586" y="675"/>
                    <a:pt x="3586" y="675"/>
                    <a:pt x="3586" y="675"/>
                  </a:cubicBezTo>
                  <a:cubicBezTo>
                    <a:pt x="3183" y="675"/>
                    <a:pt x="3183" y="675"/>
                    <a:pt x="3183" y="675"/>
                  </a:cubicBezTo>
                  <a:cubicBezTo>
                    <a:pt x="3183" y="992"/>
                    <a:pt x="3183" y="992"/>
                    <a:pt x="3183" y="992"/>
                  </a:cubicBezTo>
                  <a:cubicBezTo>
                    <a:pt x="2990" y="992"/>
                    <a:pt x="2990" y="992"/>
                    <a:pt x="2990" y="992"/>
                  </a:cubicBezTo>
                  <a:cubicBezTo>
                    <a:pt x="2990" y="187"/>
                    <a:pt x="2990" y="187"/>
                    <a:pt x="2990" y="187"/>
                  </a:cubicBezTo>
                  <a:cubicBezTo>
                    <a:pt x="2990" y="156"/>
                    <a:pt x="3015" y="130"/>
                    <a:pt x="3047" y="130"/>
                  </a:cubicBezTo>
                  <a:close/>
                  <a:moveTo>
                    <a:pt x="4801" y="130"/>
                  </a:moveTo>
                  <a:cubicBezTo>
                    <a:pt x="4801" y="992"/>
                    <a:pt x="4801" y="992"/>
                    <a:pt x="4801" y="992"/>
                  </a:cubicBezTo>
                  <a:cubicBezTo>
                    <a:pt x="4606" y="992"/>
                    <a:pt x="4606" y="992"/>
                    <a:pt x="4606" y="992"/>
                  </a:cubicBezTo>
                  <a:cubicBezTo>
                    <a:pt x="4606" y="471"/>
                    <a:pt x="4606" y="471"/>
                    <a:pt x="4606" y="471"/>
                  </a:cubicBezTo>
                  <a:cubicBezTo>
                    <a:pt x="4367" y="837"/>
                    <a:pt x="4367" y="837"/>
                    <a:pt x="4367" y="837"/>
                  </a:cubicBezTo>
                  <a:cubicBezTo>
                    <a:pt x="4185" y="837"/>
                    <a:pt x="4185" y="837"/>
                    <a:pt x="4185" y="837"/>
                  </a:cubicBezTo>
                  <a:cubicBezTo>
                    <a:pt x="3945" y="471"/>
                    <a:pt x="3945" y="471"/>
                    <a:pt x="3945" y="471"/>
                  </a:cubicBezTo>
                  <a:cubicBezTo>
                    <a:pt x="3945" y="992"/>
                    <a:pt x="3945" y="992"/>
                    <a:pt x="3945" y="992"/>
                  </a:cubicBezTo>
                  <a:cubicBezTo>
                    <a:pt x="3751" y="992"/>
                    <a:pt x="3751" y="992"/>
                    <a:pt x="3751" y="992"/>
                  </a:cubicBezTo>
                  <a:cubicBezTo>
                    <a:pt x="3751" y="130"/>
                    <a:pt x="3751" y="130"/>
                    <a:pt x="3751" y="130"/>
                  </a:cubicBezTo>
                  <a:cubicBezTo>
                    <a:pt x="3875" y="130"/>
                    <a:pt x="3875" y="130"/>
                    <a:pt x="3875" y="130"/>
                  </a:cubicBezTo>
                  <a:cubicBezTo>
                    <a:pt x="3911" y="130"/>
                    <a:pt x="3949" y="150"/>
                    <a:pt x="3968" y="179"/>
                  </a:cubicBezTo>
                  <a:cubicBezTo>
                    <a:pt x="4276" y="662"/>
                    <a:pt x="4276" y="662"/>
                    <a:pt x="4276" y="662"/>
                  </a:cubicBezTo>
                  <a:cubicBezTo>
                    <a:pt x="4584" y="179"/>
                    <a:pt x="4584" y="179"/>
                    <a:pt x="4584" y="179"/>
                  </a:cubicBezTo>
                  <a:cubicBezTo>
                    <a:pt x="4602" y="150"/>
                    <a:pt x="4640" y="130"/>
                    <a:pt x="4677" y="130"/>
                  </a:cubicBezTo>
                  <a:lnTo>
                    <a:pt x="4801" y="130"/>
                  </a:lnTo>
                  <a:close/>
                  <a:moveTo>
                    <a:pt x="1192" y="164"/>
                  </a:moveTo>
                  <a:cubicBezTo>
                    <a:pt x="1589" y="561"/>
                    <a:pt x="1589" y="561"/>
                    <a:pt x="1589" y="561"/>
                  </a:cubicBezTo>
                  <a:cubicBezTo>
                    <a:pt x="1503" y="647"/>
                    <a:pt x="1503" y="647"/>
                    <a:pt x="1503" y="647"/>
                  </a:cubicBezTo>
                  <a:cubicBezTo>
                    <a:pt x="1106" y="250"/>
                    <a:pt x="1106" y="250"/>
                    <a:pt x="1106" y="250"/>
                  </a:cubicBezTo>
                  <a:cubicBezTo>
                    <a:pt x="1023" y="167"/>
                    <a:pt x="912" y="121"/>
                    <a:pt x="795" y="121"/>
                  </a:cubicBezTo>
                  <a:cubicBezTo>
                    <a:pt x="677" y="121"/>
                    <a:pt x="567" y="167"/>
                    <a:pt x="484" y="250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638" y="718"/>
                    <a:pt x="638" y="718"/>
                    <a:pt x="638" y="718"/>
                  </a:cubicBezTo>
                  <a:cubicBezTo>
                    <a:pt x="680" y="760"/>
                    <a:pt x="735" y="783"/>
                    <a:pt x="795" y="783"/>
                  </a:cubicBezTo>
                  <a:cubicBezTo>
                    <a:pt x="853" y="783"/>
                    <a:pt x="907" y="761"/>
                    <a:pt x="949" y="721"/>
                  </a:cubicBezTo>
                  <a:cubicBezTo>
                    <a:pt x="1035" y="808"/>
                    <a:pt x="1035" y="808"/>
                    <a:pt x="1035" y="808"/>
                  </a:cubicBezTo>
                  <a:cubicBezTo>
                    <a:pt x="970" y="871"/>
                    <a:pt x="885" y="905"/>
                    <a:pt x="795" y="905"/>
                  </a:cubicBezTo>
                  <a:cubicBezTo>
                    <a:pt x="703" y="905"/>
                    <a:pt x="616" y="869"/>
                    <a:pt x="552" y="805"/>
                  </a:cubicBezTo>
                  <a:cubicBezTo>
                    <a:pt x="154" y="407"/>
                    <a:pt x="154" y="407"/>
                    <a:pt x="154" y="407"/>
                  </a:cubicBezTo>
                  <a:cubicBezTo>
                    <a:pt x="398" y="164"/>
                    <a:pt x="398" y="164"/>
                    <a:pt x="398" y="164"/>
                  </a:cubicBezTo>
                  <a:cubicBezTo>
                    <a:pt x="504" y="58"/>
                    <a:pt x="645" y="0"/>
                    <a:pt x="795" y="0"/>
                  </a:cubicBezTo>
                  <a:cubicBezTo>
                    <a:pt x="945" y="0"/>
                    <a:pt x="1086" y="58"/>
                    <a:pt x="1192" y="164"/>
                  </a:cubicBezTo>
                  <a:close/>
                  <a:moveTo>
                    <a:pt x="1038" y="318"/>
                  </a:moveTo>
                  <a:cubicBezTo>
                    <a:pt x="1435" y="715"/>
                    <a:pt x="1435" y="715"/>
                    <a:pt x="1435" y="715"/>
                  </a:cubicBezTo>
                  <a:cubicBezTo>
                    <a:pt x="1192" y="958"/>
                    <a:pt x="1192" y="958"/>
                    <a:pt x="1192" y="958"/>
                  </a:cubicBezTo>
                  <a:cubicBezTo>
                    <a:pt x="1086" y="1065"/>
                    <a:pt x="945" y="1123"/>
                    <a:pt x="795" y="1123"/>
                  </a:cubicBezTo>
                  <a:cubicBezTo>
                    <a:pt x="645" y="1123"/>
                    <a:pt x="504" y="1065"/>
                    <a:pt x="398" y="958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87" y="475"/>
                    <a:pt x="87" y="475"/>
                    <a:pt x="87" y="475"/>
                  </a:cubicBezTo>
                  <a:cubicBezTo>
                    <a:pt x="484" y="872"/>
                    <a:pt x="484" y="872"/>
                    <a:pt x="484" y="872"/>
                  </a:cubicBezTo>
                  <a:cubicBezTo>
                    <a:pt x="567" y="955"/>
                    <a:pt x="677" y="1001"/>
                    <a:pt x="795" y="1001"/>
                  </a:cubicBezTo>
                  <a:cubicBezTo>
                    <a:pt x="912" y="1001"/>
                    <a:pt x="1023" y="955"/>
                    <a:pt x="1106" y="872"/>
                  </a:cubicBezTo>
                  <a:cubicBezTo>
                    <a:pt x="1263" y="715"/>
                    <a:pt x="1263" y="715"/>
                    <a:pt x="1263" y="715"/>
                  </a:cubicBezTo>
                  <a:cubicBezTo>
                    <a:pt x="952" y="404"/>
                    <a:pt x="952" y="404"/>
                    <a:pt x="952" y="404"/>
                  </a:cubicBezTo>
                  <a:cubicBezTo>
                    <a:pt x="910" y="362"/>
                    <a:pt x="854" y="339"/>
                    <a:pt x="795" y="339"/>
                  </a:cubicBezTo>
                  <a:cubicBezTo>
                    <a:pt x="737" y="339"/>
                    <a:pt x="682" y="361"/>
                    <a:pt x="641" y="401"/>
                  </a:cubicBezTo>
                  <a:cubicBezTo>
                    <a:pt x="555" y="315"/>
                    <a:pt x="555" y="315"/>
                    <a:pt x="555" y="315"/>
                  </a:cubicBezTo>
                  <a:cubicBezTo>
                    <a:pt x="619" y="252"/>
                    <a:pt x="704" y="217"/>
                    <a:pt x="795" y="217"/>
                  </a:cubicBezTo>
                  <a:cubicBezTo>
                    <a:pt x="887" y="217"/>
                    <a:pt x="973" y="253"/>
                    <a:pt x="1038" y="318"/>
                  </a:cubicBezTo>
                  <a:close/>
                </a:path>
              </a:pathLst>
            </a:custGeom>
            <a:solidFill>
              <a:srgbClr val="451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***Titel 1"/>
          <p:cNvSpPr>
            <a:spLocks noGrp="1"/>
          </p:cNvSpPr>
          <p:nvPr>
            <p:ph type="ctrTitle" hasCustomPrompt="1"/>
          </p:nvPr>
        </p:nvSpPr>
        <p:spPr bwMode="gray">
          <a:xfrm>
            <a:off x="766631" y="1675497"/>
            <a:ext cx="6294569" cy="758669"/>
          </a:xfrm>
        </p:spPr>
        <p:txBody>
          <a:bodyPr anchor="b" anchorCtr="0">
            <a:spAutoFit/>
          </a:bodyPr>
          <a:lstStyle>
            <a:lvl1pPr algn="l">
              <a:defRPr sz="5800"/>
            </a:lvl1pPr>
          </a:lstStyle>
          <a:p>
            <a:r>
              <a:rPr lang="nl-NL" dirty="0"/>
              <a:t>[Dankwoord]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4513" y="2504017"/>
            <a:ext cx="6300919" cy="492443"/>
          </a:xfrm>
        </p:spPr>
        <p:txBody>
          <a:bodyPr>
            <a:spAutoFit/>
          </a:bodyPr>
          <a:lstStyle>
            <a:lvl1pPr marL="0" indent="0" algn="l">
              <a:buNone/>
              <a:defRPr sz="3200" b="1" spc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Naam]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D97605-E285-47E8-A0C0-EE5374303AC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60376" y="5245306"/>
            <a:ext cx="3555999" cy="615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8000"/>
              </a:lnSpc>
            </a:pPr>
            <a:r>
              <a:rPr lang="nl-NL" sz="2100" b="1" dirty="0">
                <a:solidFill>
                  <a:schemeClr val="tx2"/>
                </a:solidFill>
                <a:latin typeface="+mj-lt"/>
              </a:rPr>
              <a:t>Autoriteit Financiële markten</a:t>
            </a:r>
          </a:p>
          <a:p>
            <a:pPr>
              <a:lnSpc>
                <a:spcPct val="88000"/>
              </a:lnSpc>
            </a:pPr>
            <a:r>
              <a:rPr lang="nl-NL" dirty="0">
                <a:solidFill>
                  <a:schemeClr val="tx2"/>
                </a:solidFill>
                <a:latin typeface="+mj-lt"/>
              </a:rPr>
              <a:t>Postbus 11723, 1001 GS Amsterdam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28CF576-54C8-4BC6-B2DB-07C78EFDEB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7581" y="5283677"/>
            <a:ext cx="2370743" cy="576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8000"/>
              </a:lnSpc>
            </a:pPr>
            <a:r>
              <a:rPr lang="nl-NL" sz="1800" b="0" dirty="0">
                <a:solidFill>
                  <a:schemeClr val="tx2"/>
                </a:solidFill>
                <a:latin typeface="+mj-lt"/>
              </a:rPr>
              <a:t>Telefoon: 020 797 2000</a:t>
            </a:r>
          </a:p>
          <a:p>
            <a:pPr>
              <a:lnSpc>
                <a:spcPct val="88000"/>
              </a:lnSpc>
            </a:pPr>
            <a:r>
              <a:rPr lang="nl-NL" sz="1800" b="0" dirty="0">
                <a:solidFill>
                  <a:schemeClr val="tx2"/>
                </a:solidFill>
                <a:latin typeface="+mj-lt"/>
              </a:rPr>
              <a:t>www.afm.nl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6047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447325C-466A-4493-8DC3-A4985BF7FA4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11430000" cy="6454775"/>
            <a:chOff x="0" y="0"/>
            <a:chExt cx="7200" cy="4066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2F526CF-2292-481C-A964-AE12B51CEDA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4800" cy="2880"/>
            </a:xfrm>
            <a:prstGeom prst="rect">
              <a:avLst/>
            </a:prstGeom>
            <a:solidFill>
              <a:srgbClr val="45156C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10036E4-2477-45E6-A115-C79800BB873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240" y="3842"/>
              <a:ext cx="960" cy="224"/>
            </a:xfrm>
            <a:custGeom>
              <a:avLst/>
              <a:gdLst>
                <a:gd name="T0" fmla="*/ 2365 w 4801"/>
                <a:gd name="T1" fmla="*/ 130 h 1123"/>
                <a:gd name="T2" fmla="*/ 1944 w 4801"/>
                <a:gd name="T3" fmla="*/ 992 h 1123"/>
                <a:gd name="T4" fmla="*/ 2218 w 4801"/>
                <a:gd name="T5" fmla="*/ 806 h 1123"/>
                <a:gd name="T6" fmla="*/ 2706 w 4801"/>
                <a:gd name="T7" fmla="*/ 992 h 1123"/>
                <a:gd name="T8" fmla="*/ 2537 w 4801"/>
                <a:gd name="T9" fmla="*/ 164 h 1123"/>
                <a:gd name="T10" fmla="*/ 2279 w 4801"/>
                <a:gd name="T11" fmla="*/ 661 h 1123"/>
                <a:gd name="T12" fmla="*/ 2569 w 4801"/>
                <a:gd name="T13" fmla="*/ 661 h 1123"/>
                <a:gd name="T14" fmla="*/ 3047 w 4801"/>
                <a:gd name="T15" fmla="*/ 130 h 1123"/>
                <a:gd name="T16" fmla="*/ 3639 w 4801"/>
                <a:gd name="T17" fmla="*/ 227 h 1123"/>
                <a:gd name="T18" fmla="*/ 3183 w 4801"/>
                <a:gd name="T19" fmla="*/ 283 h 1123"/>
                <a:gd name="T20" fmla="*/ 3586 w 4801"/>
                <a:gd name="T21" fmla="*/ 522 h 1123"/>
                <a:gd name="T22" fmla="*/ 3183 w 4801"/>
                <a:gd name="T23" fmla="*/ 675 h 1123"/>
                <a:gd name="T24" fmla="*/ 2990 w 4801"/>
                <a:gd name="T25" fmla="*/ 992 h 1123"/>
                <a:gd name="T26" fmla="*/ 3047 w 4801"/>
                <a:gd name="T27" fmla="*/ 130 h 1123"/>
                <a:gd name="T28" fmla="*/ 4801 w 4801"/>
                <a:gd name="T29" fmla="*/ 992 h 1123"/>
                <a:gd name="T30" fmla="*/ 4606 w 4801"/>
                <a:gd name="T31" fmla="*/ 471 h 1123"/>
                <a:gd name="T32" fmla="*/ 4185 w 4801"/>
                <a:gd name="T33" fmla="*/ 837 h 1123"/>
                <a:gd name="T34" fmla="*/ 3945 w 4801"/>
                <a:gd name="T35" fmla="*/ 992 h 1123"/>
                <a:gd name="T36" fmla="*/ 3751 w 4801"/>
                <a:gd name="T37" fmla="*/ 130 h 1123"/>
                <a:gd name="T38" fmla="*/ 3968 w 4801"/>
                <a:gd name="T39" fmla="*/ 179 h 1123"/>
                <a:gd name="T40" fmla="*/ 4584 w 4801"/>
                <a:gd name="T41" fmla="*/ 179 h 1123"/>
                <a:gd name="T42" fmla="*/ 4801 w 4801"/>
                <a:gd name="T43" fmla="*/ 130 h 1123"/>
                <a:gd name="T44" fmla="*/ 1589 w 4801"/>
                <a:gd name="T45" fmla="*/ 561 h 1123"/>
                <a:gd name="T46" fmla="*/ 1106 w 4801"/>
                <a:gd name="T47" fmla="*/ 250 h 1123"/>
                <a:gd name="T48" fmla="*/ 484 w 4801"/>
                <a:gd name="T49" fmla="*/ 250 h 1123"/>
                <a:gd name="T50" fmla="*/ 638 w 4801"/>
                <a:gd name="T51" fmla="*/ 718 h 1123"/>
                <a:gd name="T52" fmla="*/ 949 w 4801"/>
                <a:gd name="T53" fmla="*/ 721 h 1123"/>
                <a:gd name="T54" fmla="*/ 795 w 4801"/>
                <a:gd name="T55" fmla="*/ 905 h 1123"/>
                <a:gd name="T56" fmla="*/ 154 w 4801"/>
                <a:gd name="T57" fmla="*/ 407 h 1123"/>
                <a:gd name="T58" fmla="*/ 795 w 4801"/>
                <a:gd name="T59" fmla="*/ 0 h 1123"/>
                <a:gd name="T60" fmla="*/ 1038 w 4801"/>
                <a:gd name="T61" fmla="*/ 318 h 1123"/>
                <a:gd name="T62" fmla="*/ 1192 w 4801"/>
                <a:gd name="T63" fmla="*/ 958 h 1123"/>
                <a:gd name="T64" fmla="*/ 398 w 4801"/>
                <a:gd name="T65" fmla="*/ 958 h 1123"/>
                <a:gd name="T66" fmla="*/ 87 w 4801"/>
                <a:gd name="T67" fmla="*/ 475 h 1123"/>
                <a:gd name="T68" fmla="*/ 795 w 4801"/>
                <a:gd name="T69" fmla="*/ 1001 h 1123"/>
                <a:gd name="T70" fmla="*/ 1263 w 4801"/>
                <a:gd name="T71" fmla="*/ 715 h 1123"/>
                <a:gd name="T72" fmla="*/ 795 w 4801"/>
                <a:gd name="T73" fmla="*/ 339 h 1123"/>
                <a:gd name="T74" fmla="*/ 555 w 4801"/>
                <a:gd name="T75" fmla="*/ 315 h 1123"/>
                <a:gd name="T76" fmla="*/ 1038 w 4801"/>
                <a:gd name="T77" fmla="*/ 31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01" h="1123">
                  <a:moveTo>
                    <a:pt x="2485" y="130"/>
                  </a:moveTo>
                  <a:cubicBezTo>
                    <a:pt x="2365" y="130"/>
                    <a:pt x="2365" y="130"/>
                    <a:pt x="2365" y="130"/>
                  </a:cubicBezTo>
                  <a:cubicBezTo>
                    <a:pt x="2343" y="130"/>
                    <a:pt x="2323" y="143"/>
                    <a:pt x="2314" y="164"/>
                  </a:cubicBezTo>
                  <a:cubicBezTo>
                    <a:pt x="1944" y="992"/>
                    <a:pt x="1944" y="992"/>
                    <a:pt x="1944" y="992"/>
                  </a:cubicBezTo>
                  <a:cubicBezTo>
                    <a:pt x="2141" y="992"/>
                    <a:pt x="2141" y="992"/>
                    <a:pt x="2141" y="992"/>
                  </a:cubicBezTo>
                  <a:cubicBezTo>
                    <a:pt x="2218" y="806"/>
                    <a:pt x="2218" y="806"/>
                    <a:pt x="2218" y="806"/>
                  </a:cubicBezTo>
                  <a:cubicBezTo>
                    <a:pt x="2628" y="806"/>
                    <a:pt x="2628" y="806"/>
                    <a:pt x="2628" y="806"/>
                  </a:cubicBezTo>
                  <a:cubicBezTo>
                    <a:pt x="2706" y="992"/>
                    <a:pt x="2706" y="992"/>
                    <a:pt x="2706" y="992"/>
                  </a:cubicBezTo>
                  <a:cubicBezTo>
                    <a:pt x="2907" y="992"/>
                    <a:pt x="2907" y="992"/>
                    <a:pt x="2907" y="992"/>
                  </a:cubicBezTo>
                  <a:cubicBezTo>
                    <a:pt x="2537" y="164"/>
                    <a:pt x="2537" y="164"/>
                    <a:pt x="2537" y="164"/>
                  </a:cubicBezTo>
                  <a:cubicBezTo>
                    <a:pt x="2528" y="143"/>
                    <a:pt x="2507" y="130"/>
                    <a:pt x="2485" y="130"/>
                  </a:cubicBezTo>
                  <a:close/>
                  <a:moveTo>
                    <a:pt x="2279" y="661"/>
                  </a:moveTo>
                  <a:cubicBezTo>
                    <a:pt x="2424" y="312"/>
                    <a:pt x="2424" y="312"/>
                    <a:pt x="2424" y="312"/>
                  </a:cubicBezTo>
                  <a:cubicBezTo>
                    <a:pt x="2569" y="661"/>
                    <a:pt x="2569" y="661"/>
                    <a:pt x="2569" y="661"/>
                  </a:cubicBezTo>
                  <a:lnTo>
                    <a:pt x="2279" y="661"/>
                  </a:lnTo>
                  <a:close/>
                  <a:moveTo>
                    <a:pt x="3047" y="130"/>
                  </a:moveTo>
                  <a:cubicBezTo>
                    <a:pt x="3639" y="130"/>
                    <a:pt x="3639" y="130"/>
                    <a:pt x="3639" y="130"/>
                  </a:cubicBezTo>
                  <a:cubicBezTo>
                    <a:pt x="3639" y="227"/>
                    <a:pt x="3639" y="227"/>
                    <a:pt x="3639" y="227"/>
                  </a:cubicBezTo>
                  <a:cubicBezTo>
                    <a:pt x="3639" y="258"/>
                    <a:pt x="3614" y="283"/>
                    <a:pt x="3583" y="283"/>
                  </a:cubicBezTo>
                  <a:cubicBezTo>
                    <a:pt x="3183" y="283"/>
                    <a:pt x="3183" y="283"/>
                    <a:pt x="3183" y="283"/>
                  </a:cubicBezTo>
                  <a:cubicBezTo>
                    <a:pt x="3183" y="522"/>
                    <a:pt x="3183" y="522"/>
                    <a:pt x="3183" y="522"/>
                  </a:cubicBezTo>
                  <a:cubicBezTo>
                    <a:pt x="3586" y="522"/>
                    <a:pt x="3586" y="522"/>
                    <a:pt x="3586" y="522"/>
                  </a:cubicBezTo>
                  <a:cubicBezTo>
                    <a:pt x="3586" y="675"/>
                    <a:pt x="3586" y="675"/>
                    <a:pt x="3586" y="675"/>
                  </a:cubicBezTo>
                  <a:cubicBezTo>
                    <a:pt x="3183" y="675"/>
                    <a:pt x="3183" y="675"/>
                    <a:pt x="3183" y="675"/>
                  </a:cubicBezTo>
                  <a:cubicBezTo>
                    <a:pt x="3183" y="992"/>
                    <a:pt x="3183" y="992"/>
                    <a:pt x="3183" y="992"/>
                  </a:cubicBezTo>
                  <a:cubicBezTo>
                    <a:pt x="2990" y="992"/>
                    <a:pt x="2990" y="992"/>
                    <a:pt x="2990" y="992"/>
                  </a:cubicBezTo>
                  <a:cubicBezTo>
                    <a:pt x="2990" y="187"/>
                    <a:pt x="2990" y="187"/>
                    <a:pt x="2990" y="187"/>
                  </a:cubicBezTo>
                  <a:cubicBezTo>
                    <a:pt x="2990" y="156"/>
                    <a:pt x="3015" y="130"/>
                    <a:pt x="3047" y="130"/>
                  </a:cubicBezTo>
                  <a:close/>
                  <a:moveTo>
                    <a:pt x="4801" y="130"/>
                  </a:moveTo>
                  <a:cubicBezTo>
                    <a:pt x="4801" y="992"/>
                    <a:pt x="4801" y="992"/>
                    <a:pt x="4801" y="992"/>
                  </a:cubicBezTo>
                  <a:cubicBezTo>
                    <a:pt x="4606" y="992"/>
                    <a:pt x="4606" y="992"/>
                    <a:pt x="4606" y="992"/>
                  </a:cubicBezTo>
                  <a:cubicBezTo>
                    <a:pt x="4606" y="471"/>
                    <a:pt x="4606" y="471"/>
                    <a:pt x="4606" y="471"/>
                  </a:cubicBezTo>
                  <a:cubicBezTo>
                    <a:pt x="4367" y="837"/>
                    <a:pt x="4367" y="837"/>
                    <a:pt x="4367" y="837"/>
                  </a:cubicBezTo>
                  <a:cubicBezTo>
                    <a:pt x="4185" y="837"/>
                    <a:pt x="4185" y="837"/>
                    <a:pt x="4185" y="837"/>
                  </a:cubicBezTo>
                  <a:cubicBezTo>
                    <a:pt x="3945" y="471"/>
                    <a:pt x="3945" y="471"/>
                    <a:pt x="3945" y="471"/>
                  </a:cubicBezTo>
                  <a:cubicBezTo>
                    <a:pt x="3945" y="992"/>
                    <a:pt x="3945" y="992"/>
                    <a:pt x="3945" y="992"/>
                  </a:cubicBezTo>
                  <a:cubicBezTo>
                    <a:pt x="3751" y="992"/>
                    <a:pt x="3751" y="992"/>
                    <a:pt x="3751" y="992"/>
                  </a:cubicBezTo>
                  <a:cubicBezTo>
                    <a:pt x="3751" y="130"/>
                    <a:pt x="3751" y="130"/>
                    <a:pt x="3751" y="130"/>
                  </a:cubicBezTo>
                  <a:cubicBezTo>
                    <a:pt x="3875" y="130"/>
                    <a:pt x="3875" y="130"/>
                    <a:pt x="3875" y="130"/>
                  </a:cubicBezTo>
                  <a:cubicBezTo>
                    <a:pt x="3911" y="130"/>
                    <a:pt x="3949" y="150"/>
                    <a:pt x="3968" y="179"/>
                  </a:cubicBezTo>
                  <a:cubicBezTo>
                    <a:pt x="4276" y="662"/>
                    <a:pt x="4276" y="662"/>
                    <a:pt x="4276" y="662"/>
                  </a:cubicBezTo>
                  <a:cubicBezTo>
                    <a:pt x="4584" y="179"/>
                    <a:pt x="4584" y="179"/>
                    <a:pt x="4584" y="179"/>
                  </a:cubicBezTo>
                  <a:cubicBezTo>
                    <a:pt x="4602" y="150"/>
                    <a:pt x="4640" y="130"/>
                    <a:pt x="4677" y="130"/>
                  </a:cubicBezTo>
                  <a:lnTo>
                    <a:pt x="4801" y="130"/>
                  </a:lnTo>
                  <a:close/>
                  <a:moveTo>
                    <a:pt x="1192" y="164"/>
                  </a:moveTo>
                  <a:cubicBezTo>
                    <a:pt x="1589" y="561"/>
                    <a:pt x="1589" y="561"/>
                    <a:pt x="1589" y="561"/>
                  </a:cubicBezTo>
                  <a:cubicBezTo>
                    <a:pt x="1503" y="647"/>
                    <a:pt x="1503" y="647"/>
                    <a:pt x="1503" y="647"/>
                  </a:cubicBezTo>
                  <a:cubicBezTo>
                    <a:pt x="1106" y="250"/>
                    <a:pt x="1106" y="250"/>
                    <a:pt x="1106" y="250"/>
                  </a:cubicBezTo>
                  <a:cubicBezTo>
                    <a:pt x="1023" y="167"/>
                    <a:pt x="912" y="121"/>
                    <a:pt x="795" y="121"/>
                  </a:cubicBezTo>
                  <a:cubicBezTo>
                    <a:pt x="677" y="121"/>
                    <a:pt x="567" y="167"/>
                    <a:pt x="484" y="250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638" y="718"/>
                    <a:pt x="638" y="718"/>
                    <a:pt x="638" y="718"/>
                  </a:cubicBezTo>
                  <a:cubicBezTo>
                    <a:pt x="680" y="760"/>
                    <a:pt x="735" y="783"/>
                    <a:pt x="795" y="783"/>
                  </a:cubicBezTo>
                  <a:cubicBezTo>
                    <a:pt x="853" y="783"/>
                    <a:pt x="907" y="761"/>
                    <a:pt x="949" y="721"/>
                  </a:cubicBezTo>
                  <a:cubicBezTo>
                    <a:pt x="1035" y="808"/>
                    <a:pt x="1035" y="808"/>
                    <a:pt x="1035" y="808"/>
                  </a:cubicBezTo>
                  <a:cubicBezTo>
                    <a:pt x="970" y="871"/>
                    <a:pt x="885" y="905"/>
                    <a:pt x="795" y="905"/>
                  </a:cubicBezTo>
                  <a:cubicBezTo>
                    <a:pt x="703" y="905"/>
                    <a:pt x="616" y="869"/>
                    <a:pt x="552" y="805"/>
                  </a:cubicBezTo>
                  <a:cubicBezTo>
                    <a:pt x="154" y="407"/>
                    <a:pt x="154" y="407"/>
                    <a:pt x="154" y="407"/>
                  </a:cubicBezTo>
                  <a:cubicBezTo>
                    <a:pt x="398" y="164"/>
                    <a:pt x="398" y="164"/>
                    <a:pt x="398" y="164"/>
                  </a:cubicBezTo>
                  <a:cubicBezTo>
                    <a:pt x="504" y="58"/>
                    <a:pt x="645" y="0"/>
                    <a:pt x="795" y="0"/>
                  </a:cubicBezTo>
                  <a:cubicBezTo>
                    <a:pt x="945" y="0"/>
                    <a:pt x="1086" y="58"/>
                    <a:pt x="1192" y="164"/>
                  </a:cubicBezTo>
                  <a:close/>
                  <a:moveTo>
                    <a:pt x="1038" y="318"/>
                  </a:moveTo>
                  <a:cubicBezTo>
                    <a:pt x="1435" y="715"/>
                    <a:pt x="1435" y="715"/>
                    <a:pt x="1435" y="715"/>
                  </a:cubicBezTo>
                  <a:cubicBezTo>
                    <a:pt x="1192" y="958"/>
                    <a:pt x="1192" y="958"/>
                    <a:pt x="1192" y="958"/>
                  </a:cubicBezTo>
                  <a:cubicBezTo>
                    <a:pt x="1086" y="1065"/>
                    <a:pt x="945" y="1123"/>
                    <a:pt x="795" y="1123"/>
                  </a:cubicBezTo>
                  <a:cubicBezTo>
                    <a:pt x="645" y="1123"/>
                    <a:pt x="504" y="1065"/>
                    <a:pt x="398" y="958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87" y="475"/>
                    <a:pt x="87" y="475"/>
                    <a:pt x="87" y="475"/>
                  </a:cubicBezTo>
                  <a:cubicBezTo>
                    <a:pt x="484" y="872"/>
                    <a:pt x="484" y="872"/>
                    <a:pt x="484" y="872"/>
                  </a:cubicBezTo>
                  <a:cubicBezTo>
                    <a:pt x="567" y="955"/>
                    <a:pt x="677" y="1001"/>
                    <a:pt x="795" y="1001"/>
                  </a:cubicBezTo>
                  <a:cubicBezTo>
                    <a:pt x="912" y="1001"/>
                    <a:pt x="1023" y="955"/>
                    <a:pt x="1106" y="872"/>
                  </a:cubicBezTo>
                  <a:cubicBezTo>
                    <a:pt x="1263" y="715"/>
                    <a:pt x="1263" y="715"/>
                    <a:pt x="1263" y="715"/>
                  </a:cubicBezTo>
                  <a:cubicBezTo>
                    <a:pt x="952" y="404"/>
                    <a:pt x="952" y="404"/>
                    <a:pt x="952" y="404"/>
                  </a:cubicBezTo>
                  <a:cubicBezTo>
                    <a:pt x="910" y="362"/>
                    <a:pt x="854" y="339"/>
                    <a:pt x="795" y="339"/>
                  </a:cubicBezTo>
                  <a:cubicBezTo>
                    <a:pt x="737" y="339"/>
                    <a:pt x="682" y="361"/>
                    <a:pt x="641" y="401"/>
                  </a:cubicBezTo>
                  <a:cubicBezTo>
                    <a:pt x="555" y="315"/>
                    <a:pt x="555" y="315"/>
                    <a:pt x="555" y="315"/>
                  </a:cubicBezTo>
                  <a:cubicBezTo>
                    <a:pt x="619" y="252"/>
                    <a:pt x="704" y="217"/>
                    <a:pt x="795" y="217"/>
                  </a:cubicBezTo>
                  <a:cubicBezTo>
                    <a:pt x="887" y="217"/>
                    <a:pt x="973" y="253"/>
                    <a:pt x="1038" y="318"/>
                  </a:cubicBezTo>
                  <a:close/>
                </a:path>
              </a:pathLst>
            </a:custGeom>
            <a:solidFill>
              <a:srgbClr val="451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***Titel 1"/>
          <p:cNvSpPr>
            <a:spLocks noGrp="1"/>
          </p:cNvSpPr>
          <p:nvPr>
            <p:ph type="ctrTitle" hasCustomPrompt="1"/>
          </p:nvPr>
        </p:nvSpPr>
        <p:spPr bwMode="gray">
          <a:xfrm>
            <a:off x="766631" y="1675497"/>
            <a:ext cx="6294569" cy="758669"/>
          </a:xfrm>
        </p:spPr>
        <p:txBody>
          <a:bodyPr anchor="b" anchorCtr="0">
            <a:spAutoFit/>
          </a:bodyPr>
          <a:lstStyle>
            <a:lvl1pPr algn="l">
              <a:defRPr sz="5800"/>
            </a:lvl1pPr>
          </a:lstStyle>
          <a:p>
            <a:r>
              <a:rPr lang="nl-NL" dirty="0"/>
              <a:t>[Dankwoord]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4513" y="2504017"/>
            <a:ext cx="6300919" cy="492443"/>
          </a:xfrm>
        </p:spPr>
        <p:txBody>
          <a:bodyPr>
            <a:spAutoFit/>
          </a:bodyPr>
          <a:lstStyle>
            <a:lvl1pPr marL="0" indent="0" algn="l">
              <a:buNone/>
              <a:defRPr sz="3200" b="1" spc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Naam]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D97605-E285-47E8-A0C0-EE5374303AC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60376" y="5245306"/>
            <a:ext cx="3555999" cy="615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8000"/>
              </a:lnSpc>
            </a:pPr>
            <a:r>
              <a:rPr lang="nl-NL" sz="2100" b="1" dirty="0">
                <a:solidFill>
                  <a:schemeClr val="tx2"/>
                </a:solidFill>
                <a:latin typeface="+mj-lt"/>
              </a:rPr>
              <a:t>The Dutch </a:t>
            </a:r>
            <a:r>
              <a:rPr lang="nl-NL" sz="2100" b="1" dirty="0" err="1">
                <a:solidFill>
                  <a:schemeClr val="tx2"/>
                </a:solidFill>
                <a:latin typeface="+mj-lt"/>
              </a:rPr>
              <a:t>Authority</a:t>
            </a:r>
            <a:r>
              <a:rPr lang="nl-NL" sz="21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2100" b="1" dirty="0" err="1">
                <a:solidFill>
                  <a:schemeClr val="tx2"/>
                </a:solidFill>
                <a:latin typeface="+mj-lt"/>
              </a:rPr>
              <a:t>for</a:t>
            </a:r>
            <a:r>
              <a:rPr lang="nl-NL" sz="21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sz="2100" b="1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nl-NL" sz="2100" b="1" dirty="0">
                <a:solidFill>
                  <a:schemeClr val="tx2"/>
                </a:solidFill>
                <a:latin typeface="+mj-lt"/>
              </a:rPr>
              <a:t> Financial Markets</a:t>
            </a:r>
          </a:p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tx2"/>
                </a:solidFill>
                <a:latin typeface="+mj-lt"/>
              </a:rPr>
              <a:t>PO Box 11723, 1001 GS Amsterdam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28CF576-54C8-4BC6-B2DB-07C78EFDEB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51392" y="5283677"/>
            <a:ext cx="2928642" cy="576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8000"/>
              </a:lnSpc>
            </a:pPr>
            <a:r>
              <a:rPr lang="nl-NL" sz="1800" b="0" dirty="0">
                <a:solidFill>
                  <a:schemeClr val="tx2"/>
                </a:solidFill>
                <a:latin typeface="+mj-lt"/>
              </a:rPr>
              <a:t>Telephone: +31 (0)20 797 2000</a:t>
            </a:r>
          </a:p>
          <a:p>
            <a:pPr>
              <a:lnSpc>
                <a:spcPct val="88000"/>
              </a:lnSpc>
            </a:pPr>
            <a:r>
              <a:rPr lang="nl-NL" sz="1800" b="0" dirty="0" err="1">
                <a:solidFill>
                  <a:schemeClr val="tx2"/>
                </a:solidFill>
                <a:latin typeface="+mj-lt"/>
              </a:rPr>
              <a:t>www.afm.nl</a:t>
            </a:r>
            <a:endParaRPr lang="nl-NL" sz="18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3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8">
            <a:extLst>
              <a:ext uri="{FF2B5EF4-FFF2-40B4-BE49-F238E27FC236}">
                <a16:creationId xmlns:a16="http://schemas.microsoft.com/office/drawing/2014/main" id="{DA3935DE-25EA-45DF-BC76-ACC2C114BC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 bwMode="gray">
          <a:xfrm>
            <a:off x="762120" y="0"/>
            <a:ext cx="11430000" cy="382572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5CB9B9EA-4AE2-4128-815E-AC71F883CB62}"/>
              </a:ext>
            </a:extLst>
          </p:cNvPr>
          <p:cNvSpPr>
            <a:spLocks/>
          </p:cNvSpPr>
          <p:nvPr userDrawn="1"/>
        </p:nvSpPr>
        <p:spPr bwMode="gray">
          <a:xfrm>
            <a:off x="9906000" y="6099175"/>
            <a:ext cx="1524000" cy="355600"/>
          </a:xfrm>
          <a:custGeom>
            <a:avLst/>
            <a:gdLst>
              <a:gd name="T0" fmla="*/ 2365 w 4801"/>
              <a:gd name="T1" fmla="*/ 130 h 1123"/>
              <a:gd name="T2" fmla="*/ 1944 w 4801"/>
              <a:gd name="T3" fmla="*/ 992 h 1123"/>
              <a:gd name="T4" fmla="*/ 2218 w 4801"/>
              <a:gd name="T5" fmla="*/ 806 h 1123"/>
              <a:gd name="T6" fmla="*/ 2706 w 4801"/>
              <a:gd name="T7" fmla="*/ 992 h 1123"/>
              <a:gd name="T8" fmla="*/ 2537 w 4801"/>
              <a:gd name="T9" fmla="*/ 164 h 1123"/>
              <a:gd name="T10" fmla="*/ 2279 w 4801"/>
              <a:gd name="T11" fmla="*/ 661 h 1123"/>
              <a:gd name="T12" fmla="*/ 2569 w 4801"/>
              <a:gd name="T13" fmla="*/ 661 h 1123"/>
              <a:gd name="T14" fmla="*/ 3047 w 4801"/>
              <a:gd name="T15" fmla="*/ 130 h 1123"/>
              <a:gd name="T16" fmla="*/ 3639 w 4801"/>
              <a:gd name="T17" fmla="*/ 227 h 1123"/>
              <a:gd name="T18" fmla="*/ 3183 w 4801"/>
              <a:gd name="T19" fmla="*/ 283 h 1123"/>
              <a:gd name="T20" fmla="*/ 3586 w 4801"/>
              <a:gd name="T21" fmla="*/ 522 h 1123"/>
              <a:gd name="T22" fmla="*/ 3183 w 4801"/>
              <a:gd name="T23" fmla="*/ 675 h 1123"/>
              <a:gd name="T24" fmla="*/ 2990 w 4801"/>
              <a:gd name="T25" fmla="*/ 992 h 1123"/>
              <a:gd name="T26" fmla="*/ 3047 w 4801"/>
              <a:gd name="T27" fmla="*/ 130 h 1123"/>
              <a:gd name="T28" fmla="*/ 4801 w 4801"/>
              <a:gd name="T29" fmla="*/ 992 h 1123"/>
              <a:gd name="T30" fmla="*/ 4606 w 4801"/>
              <a:gd name="T31" fmla="*/ 471 h 1123"/>
              <a:gd name="T32" fmla="*/ 4185 w 4801"/>
              <a:gd name="T33" fmla="*/ 837 h 1123"/>
              <a:gd name="T34" fmla="*/ 3945 w 4801"/>
              <a:gd name="T35" fmla="*/ 992 h 1123"/>
              <a:gd name="T36" fmla="*/ 3751 w 4801"/>
              <a:gd name="T37" fmla="*/ 130 h 1123"/>
              <a:gd name="T38" fmla="*/ 3968 w 4801"/>
              <a:gd name="T39" fmla="*/ 179 h 1123"/>
              <a:gd name="T40" fmla="*/ 4584 w 4801"/>
              <a:gd name="T41" fmla="*/ 179 h 1123"/>
              <a:gd name="T42" fmla="*/ 4801 w 4801"/>
              <a:gd name="T43" fmla="*/ 130 h 1123"/>
              <a:gd name="T44" fmla="*/ 1589 w 4801"/>
              <a:gd name="T45" fmla="*/ 561 h 1123"/>
              <a:gd name="T46" fmla="*/ 1106 w 4801"/>
              <a:gd name="T47" fmla="*/ 250 h 1123"/>
              <a:gd name="T48" fmla="*/ 484 w 4801"/>
              <a:gd name="T49" fmla="*/ 250 h 1123"/>
              <a:gd name="T50" fmla="*/ 638 w 4801"/>
              <a:gd name="T51" fmla="*/ 718 h 1123"/>
              <a:gd name="T52" fmla="*/ 949 w 4801"/>
              <a:gd name="T53" fmla="*/ 721 h 1123"/>
              <a:gd name="T54" fmla="*/ 795 w 4801"/>
              <a:gd name="T55" fmla="*/ 905 h 1123"/>
              <a:gd name="T56" fmla="*/ 154 w 4801"/>
              <a:gd name="T57" fmla="*/ 407 h 1123"/>
              <a:gd name="T58" fmla="*/ 795 w 4801"/>
              <a:gd name="T59" fmla="*/ 0 h 1123"/>
              <a:gd name="T60" fmla="*/ 1038 w 4801"/>
              <a:gd name="T61" fmla="*/ 318 h 1123"/>
              <a:gd name="T62" fmla="*/ 1192 w 4801"/>
              <a:gd name="T63" fmla="*/ 959 h 1123"/>
              <a:gd name="T64" fmla="*/ 398 w 4801"/>
              <a:gd name="T65" fmla="*/ 959 h 1123"/>
              <a:gd name="T66" fmla="*/ 87 w 4801"/>
              <a:gd name="T67" fmla="*/ 475 h 1123"/>
              <a:gd name="T68" fmla="*/ 795 w 4801"/>
              <a:gd name="T69" fmla="*/ 1001 h 1123"/>
              <a:gd name="T70" fmla="*/ 1263 w 4801"/>
              <a:gd name="T71" fmla="*/ 715 h 1123"/>
              <a:gd name="T72" fmla="*/ 795 w 4801"/>
              <a:gd name="T73" fmla="*/ 339 h 1123"/>
              <a:gd name="T74" fmla="*/ 555 w 4801"/>
              <a:gd name="T75" fmla="*/ 315 h 1123"/>
              <a:gd name="T76" fmla="*/ 1038 w 4801"/>
              <a:gd name="T77" fmla="*/ 31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01" h="1123">
                <a:moveTo>
                  <a:pt x="2485" y="130"/>
                </a:moveTo>
                <a:cubicBezTo>
                  <a:pt x="2365" y="130"/>
                  <a:pt x="2365" y="130"/>
                  <a:pt x="2365" y="130"/>
                </a:cubicBezTo>
                <a:cubicBezTo>
                  <a:pt x="2343" y="130"/>
                  <a:pt x="2323" y="143"/>
                  <a:pt x="2314" y="164"/>
                </a:cubicBezTo>
                <a:cubicBezTo>
                  <a:pt x="1944" y="992"/>
                  <a:pt x="1944" y="992"/>
                  <a:pt x="1944" y="992"/>
                </a:cubicBezTo>
                <a:cubicBezTo>
                  <a:pt x="2141" y="992"/>
                  <a:pt x="2141" y="992"/>
                  <a:pt x="2141" y="992"/>
                </a:cubicBezTo>
                <a:cubicBezTo>
                  <a:pt x="2218" y="806"/>
                  <a:pt x="2218" y="806"/>
                  <a:pt x="2218" y="806"/>
                </a:cubicBezTo>
                <a:cubicBezTo>
                  <a:pt x="2628" y="806"/>
                  <a:pt x="2628" y="806"/>
                  <a:pt x="2628" y="806"/>
                </a:cubicBezTo>
                <a:cubicBezTo>
                  <a:pt x="2706" y="992"/>
                  <a:pt x="2706" y="992"/>
                  <a:pt x="2706" y="992"/>
                </a:cubicBezTo>
                <a:cubicBezTo>
                  <a:pt x="2907" y="992"/>
                  <a:pt x="2907" y="992"/>
                  <a:pt x="2907" y="992"/>
                </a:cubicBezTo>
                <a:cubicBezTo>
                  <a:pt x="2537" y="164"/>
                  <a:pt x="2537" y="164"/>
                  <a:pt x="2537" y="164"/>
                </a:cubicBezTo>
                <a:cubicBezTo>
                  <a:pt x="2528" y="143"/>
                  <a:pt x="2507" y="130"/>
                  <a:pt x="2485" y="130"/>
                </a:cubicBezTo>
                <a:close/>
                <a:moveTo>
                  <a:pt x="2279" y="661"/>
                </a:moveTo>
                <a:cubicBezTo>
                  <a:pt x="2424" y="312"/>
                  <a:pt x="2424" y="312"/>
                  <a:pt x="2424" y="312"/>
                </a:cubicBezTo>
                <a:cubicBezTo>
                  <a:pt x="2569" y="661"/>
                  <a:pt x="2569" y="661"/>
                  <a:pt x="2569" y="661"/>
                </a:cubicBezTo>
                <a:lnTo>
                  <a:pt x="2279" y="661"/>
                </a:lnTo>
                <a:close/>
                <a:moveTo>
                  <a:pt x="3047" y="130"/>
                </a:moveTo>
                <a:cubicBezTo>
                  <a:pt x="3639" y="130"/>
                  <a:pt x="3639" y="130"/>
                  <a:pt x="3639" y="130"/>
                </a:cubicBezTo>
                <a:cubicBezTo>
                  <a:pt x="3639" y="227"/>
                  <a:pt x="3639" y="227"/>
                  <a:pt x="3639" y="227"/>
                </a:cubicBezTo>
                <a:cubicBezTo>
                  <a:pt x="3639" y="258"/>
                  <a:pt x="3614" y="283"/>
                  <a:pt x="3583" y="283"/>
                </a:cubicBezTo>
                <a:cubicBezTo>
                  <a:pt x="3183" y="283"/>
                  <a:pt x="3183" y="283"/>
                  <a:pt x="3183" y="283"/>
                </a:cubicBezTo>
                <a:cubicBezTo>
                  <a:pt x="3183" y="522"/>
                  <a:pt x="3183" y="522"/>
                  <a:pt x="3183" y="522"/>
                </a:cubicBezTo>
                <a:cubicBezTo>
                  <a:pt x="3586" y="522"/>
                  <a:pt x="3586" y="522"/>
                  <a:pt x="3586" y="522"/>
                </a:cubicBezTo>
                <a:cubicBezTo>
                  <a:pt x="3586" y="675"/>
                  <a:pt x="3586" y="675"/>
                  <a:pt x="3586" y="675"/>
                </a:cubicBezTo>
                <a:cubicBezTo>
                  <a:pt x="3183" y="675"/>
                  <a:pt x="3183" y="675"/>
                  <a:pt x="3183" y="675"/>
                </a:cubicBezTo>
                <a:cubicBezTo>
                  <a:pt x="3183" y="992"/>
                  <a:pt x="3183" y="992"/>
                  <a:pt x="3183" y="992"/>
                </a:cubicBezTo>
                <a:cubicBezTo>
                  <a:pt x="2990" y="992"/>
                  <a:pt x="2990" y="992"/>
                  <a:pt x="2990" y="992"/>
                </a:cubicBezTo>
                <a:cubicBezTo>
                  <a:pt x="2990" y="187"/>
                  <a:pt x="2990" y="187"/>
                  <a:pt x="2990" y="187"/>
                </a:cubicBezTo>
                <a:cubicBezTo>
                  <a:pt x="2990" y="156"/>
                  <a:pt x="3015" y="130"/>
                  <a:pt x="3047" y="130"/>
                </a:cubicBezTo>
                <a:close/>
                <a:moveTo>
                  <a:pt x="4801" y="130"/>
                </a:moveTo>
                <a:cubicBezTo>
                  <a:pt x="4801" y="992"/>
                  <a:pt x="4801" y="992"/>
                  <a:pt x="4801" y="992"/>
                </a:cubicBezTo>
                <a:cubicBezTo>
                  <a:pt x="4606" y="992"/>
                  <a:pt x="4606" y="992"/>
                  <a:pt x="4606" y="992"/>
                </a:cubicBezTo>
                <a:cubicBezTo>
                  <a:pt x="4606" y="471"/>
                  <a:pt x="4606" y="471"/>
                  <a:pt x="4606" y="471"/>
                </a:cubicBezTo>
                <a:cubicBezTo>
                  <a:pt x="4367" y="837"/>
                  <a:pt x="4367" y="837"/>
                  <a:pt x="4367" y="837"/>
                </a:cubicBezTo>
                <a:cubicBezTo>
                  <a:pt x="4185" y="837"/>
                  <a:pt x="4185" y="837"/>
                  <a:pt x="4185" y="837"/>
                </a:cubicBezTo>
                <a:cubicBezTo>
                  <a:pt x="3945" y="471"/>
                  <a:pt x="3945" y="471"/>
                  <a:pt x="3945" y="471"/>
                </a:cubicBezTo>
                <a:cubicBezTo>
                  <a:pt x="3945" y="992"/>
                  <a:pt x="3945" y="992"/>
                  <a:pt x="3945" y="992"/>
                </a:cubicBezTo>
                <a:cubicBezTo>
                  <a:pt x="3751" y="992"/>
                  <a:pt x="3751" y="992"/>
                  <a:pt x="3751" y="992"/>
                </a:cubicBezTo>
                <a:cubicBezTo>
                  <a:pt x="3751" y="130"/>
                  <a:pt x="3751" y="130"/>
                  <a:pt x="3751" y="130"/>
                </a:cubicBezTo>
                <a:cubicBezTo>
                  <a:pt x="3875" y="130"/>
                  <a:pt x="3875" y="130"/>
                  <a:pt x="3875" y="130"/>
                </a:cubicBezTo>
                <a:cubicBezTo>
                  <a:pt x="3911" y="130"/>
                  <a:pt x="3949" y="150"/>
                  <a:pt x="3968" y="179"/>
                </a:cubicBezTo>
                <a:cubicBezTo>
                  <a:pt x="4276" y="662"/>
                  <a:pt x="4276" y="662"/>
                  <a:pt x="4276" y="662"/>
                </a:cubicBezTo>
                <a:cubicBezTo>
                  <a:pt x="4584" y="179"/>
                  <a:pt x="4584" y="179"/>
                  <a:pt x="4584" y="179"/>
                </a:cubicBezTo>
                <a:cubicBezTo>
                  <a:pt x="4602" y="150"/>
                  <a:pt x="4640" y="130"/>
                  <a:pt x="4677" y="130"/>
                </a:cubicBezTo>
                <a:lnTo>
                  <a:pt x="4801" y="130"/>
                </a:lnTo>
                <a:close/>
                <a:moveTo>
                  <a:pt x="1192" y="164"/>
                </a:moveTo>
                <a:cubicBezTo>
                  <a:pt x="1589" y="561"/>
                  <a:pt x="1589" y="561"/>
                  <a:pt x="1589" y="561"/>
                </a:cubicBezTo>
                <a:cubicBezTo>
                  <a:pt x="1503" y="647"/>
                  <a:pt x="1503" y="647"/>
                  <a:pt x="1503" y="647"/>
                </a:cubicBezTo>
                <a:cubicBezTo>
                  <a:pt x="1106" y="250"/>
                  <a:pt x="1106" y="250"/>
                  <a:pt x="1106" y="250"/>
                </a:cubicBezTo>
                <a:cubicBezTo>
                  <a:pt x="1023" y="167"/>
                  <a:pt x="912" y="122"/>
                  <a:pt x="795" y="122"/>
                </a:cubicBezTo>
                <a:cubicBezTo>
                  <a:pt x="677" y="122"/>
                  <a:pt x="567" y="167"/>
                  <a:pt x="484" y="250"/>
                </a:cubicBezTo>
                <a:cubicBezTo>
                  <a:pt x="327" y="407"/>
                  <a:pt x="327" y="407"/>
                  <a:pt x="327" y="407"/>
                </a:cubicBezTo>
                <a:cubicBezTo>
                  <a:pt x="638" y="718"/>
                  <a:pt x="638" y="718"/>
                  <a:pt x="638" y="718"/>
                </a:cubicBezTo>
                <a:cubicBezTo>
                  <a:pt x="680" y="760"/>
                  <a:pt x="735" y="783"/>
                  <a:pt x="795" y="783"/>
                </a:cubicBezTo>
                <a:cubicBezTo>
                  <a:pt x="853" y="783"/>
                  <a:pt x="907" y="761"/>
                  <a:pt x="949" y="721"/>
                </a:cubicBezTo>
                <a:cubicBezTo>
                  <a:pt x="1035" y="808"/>
                  <a:pt x="1035" y="808"/>
                  <a:pt x="1035" y="808"/>
                </a:cubicBezTo>
                <a:cubicBezTo>
                  <a:pt x="970" y="871"/>
                  <a:pt x="885" y="905"/>
                  <a:pt x="795" y="905"/>
                </a:cubicBezTo>
                <a:cubicBezTo>
                  <a:pt x="703" y="905"/>
                  <a:pt x="616" y="870"/>
                  <a:pt x="552" y="805"/>
                </a:cubicBezTo>
                <a:cubicBezTo>
                  <a:pt x="154" y="407"/>
                  <a:pt x="154" y="407"/>
                  <a:pt x="154" y="407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504" y="58"/>
                  <a:pt x="645" y="0"/>
                  <a:pt x="795" y="0"/>
                </a:cubicBezTo>
                <a:cubicBezTo>
                  <a:pt x="945" y="0"/>
                  <a:pt x="1086" y="58"/>
                  <a:pt x="1192" y="164"/>
                </a:cubicBezTo>
                <a:close/>
                <a:moveTo>
                  <a:pt x="1038" y="318"/>
                </a:moveTo>
                <a:cubicBezTo>
                  <a:pt x="1435" y="715"/>
                  <a:pt x="1435" y="715"/>
                  <a:pt x="1435" y="715"/>
                </a:cubicBezTo>
                <a:cubicBezTo>
                  <a:pt x="1192" y="959"/>
                  <a:pt x="1192" y="959"/>
                  <a:pt x="1192" y="959"/>
                </a:cubicBezTo>
                <a:cubicBezTo>
                  <a:pt x="1086" y="1065"/>
                  <a:pt x="945" y="1123"/>
                  <a:pt x="795" y="1123"/>
                </a:cubicBezTo>
                <a:cubicBezTo>
                  <a:pt x="645" y="1123"/>
                  <a:pt x="504" y="1065"/>
                  <a:pt x="398" y="959"/>
                </a:cubicBezTo>
                <a:cubicBezTo>
                  <a:pt x="0" y="561"/>
                  <a:pt x="0" y="561"/>
                  <a:pt x="0" y="561"/>
                </a:cubicBezTo>
                <a:cubicBezTo>
                  <a:pt x="87" y="475"/>
                  <a:pt x="87" y="475"/>
                  <a:pt x="87" y="475"/>
                </a:cubicBezTo>
                <a:cubicBezTo>
                  <a:pt x="484" y="872"/>
                  <a:pt x="484" y="872"/>
                  <a:pt x="484" y="872"/>
                </a:cubicBezTo>
                <a:cubicBezTo>
                  <a:pt x="567" y="955"/>
                  <a:pt x="677" y="1001"/>
                  <a:pt x="795" y="1001"/>
                </a:cubicBezTo>
                <a:cubicBezTo>
                  <a:pt x="912" y="1001"/>
                  <a:pt x="1023" y="955"/>
                  <a:pt x="1106" y="872"/>
                </a:cubicBezTo>
                <a:cubicBezTo>
                  <a:pt x="1263" y="715"/>
                  <a:pt x="1263" y="715"/>
                  <a:pt x="1263" y="715"/>
                </a:cubicBezTo>
                <a:cubicBezTo>
                  <a:pt x="952" y="404"/>
                  <a:pt x="952" y="404"/>
                  <a:pt x="952" y="404"/>
                </a:cubicBezTo>
                <a:cubicBezTo>
                  <a:pt x="910" y="362"/>
                  <a:pt x="854" y="339"/>
                  <a:pt x="795" y="339"/>
                </a:cubicBezTo>
                <a:cubicBezTo>
                  <a:pt x="737" y="339"/>
                  <a:pt x="682" y="361"/>
                  <a:pt x="641" y="401"/>
                </a:cubicBezTo>
                <a:cubicBezTo>
                  <a:pt x="555" y="315"/>
                  <a:pt x="555" y="315"/>
                  <a:pt x="555" y="315"/>
                </a:cubicBezTo>
                <a:cubicBezTo>
                  <a:pt x="619" y="252"/>
                  <a:pt x="704" y="217"/>
                  <a:pt x="795" y="217"/>
                </a:cubicBezTo>
                <a:cubicBezTo>
                  <a:pt x="887" y="217"/>
                  <a:pt x="973" y="253"/>
                  <a:pt x="1038" y="318"/>
                </a:cubicBezTo>
                <a:close/>
              </a:path>
            </a:pathLst>
          </a:custGeom>
          <a:solidFill>
            <a:srgbClr val="451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6 (PHJU) (PHJU)">
            <a:extLst>
              <a:ext uri="{FF2B5EF4-FFF2-40B4-BE49-F238E27FC236}">
                <a16:creationId xmlns:a16="http://schemas.microsoft.com/office/drawing/2014/main" id="{37B8502D-49A2-4AB2-9579-8751576C63BE}"/>
              </a:ext>
            </a:extLst>
          </p:cNvPr>
          <p:cNvSpPr txBox="1"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3063875"/>
            <a:ext cx="11430000" cy="2651125"/>
          </a:xfrm>
          <a:prstGeom prst="rect">
            <a:avLst/>
          </a:prstGeom>
          <a:solidFill>
            <a:srgbClr val="45156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13589AD-B38B-4489-B7E8-9DDF0131B0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64512" y="4097864"/>
            <a:ext cx="10102455" cy="1367369"/>
          </a:xfrm>
        </p:spPr>
        <p:txBody>
          <a:bodyPr anchor="t" anchorCtr="0"/>
          <a:lstStyle>
            <a:lvl1pPr algn="l">
              <a:lnSpc>
                <a:spcPct val="88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0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760281" y="2323017"/>
            <a:ext cx="10682420" cy="37963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10" name="Tijdelijke aanduiding voor tekst 8 (JU-Free)">
            <a:extLst>
              <a:ext uri="{FF2B5EF4-FFF2-40B4-BE49-F238E27FC236}">
                <a16:creationId xmlns:a16="http://schemas.microsoft.com/office/drawing/2014/main" id="{4C257F17-789F-440F-9A37-DB86E8FDF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0414" y="2319338"/>
            <a:ext cx="5148000" cy="3802062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9" name="Tijdelijke aanduiding voor tekst 8 (JU-Free)">
            <a:extLst>
              <a:ext uri="{FF2B5EF4-FFF2-40B4-BE49-F238E27FC236}">
                <a16:creationId xmlns:a16="http://schemas.microsoft.com/office/drawing/2014/main" id="{E8D506C6-A106-42FB-AC78-E20A46DD9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84913" y="2319338"/>
            <a:ext cx="5146673" cy="3802062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10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14" name="Tijdelijke aanduiding voor tekst 8 (JU-Free)">
            <a:extLst>
              <a:ext uri="{FF2B5EF4-FFF2-40B4-BE49-F238E27FC236}">
                <a16:creationId xmlns:a16="http://schemas.microsoft.com/office/drawing/2014/main" id="{777E55BA-5DEC-4CBA-A395-CF0A7F4B5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0414" y="2319338"/>
            <a:ext cx="3070753" cy="3802062"/>
          </a:xfrm>
        </p:spPr>
        <p:txBody>
          <a:bodyPr numCol="1" spcCol="36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7" name="Tijdelijke aanduiding voor tekst 8 (JU-Free)">
            <a:extLst>
              <a:ext uri="{FF2B5EF4-FFF2-40B4-BE49-F238E27FC236}">
                <a16:creationId xmlns:a16="http://schemas.microsoft.com/office/drawing/2014/main" id="{08211635-BF24-4641-BBD0-D4B4078C97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66181" y="2319338"/>
            <a:ext cx="3070753" cy="3802062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8" name="Tijdelijke aanduiding voor tekst 8 (JU-Free)">
            <a:extLst>
              <a:ext uri="{FF2B5EF4-FFF2-40B4-BE49-F238E27FC236}">
                <a16:creationId xmlns:a16="http://schemas.microsoft.com/office/drawing/2014/main" id="{FE06146F-83D7-4945-934D-59848A5A87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71948" y="2319338"/>
            <a:ext cx="3070753" cy="3802062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336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eelding en tek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18" name="Tijdelijke aanduiding voor tekst 8 (JU-Free)">
            <a:extLst>
              <a:ext uri="{FF2B5EF4-FFF2-40B4-BE49-F238E27FC236}">
                <a16:creationId xmlns:a16="http://schemas.microsoft.com/office/drawing/2014/main" id="{FE06146F-83D7-4945-934D-59848A5A87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71948" y="4224866"/>
            <a:ext cx="3070753" cy="1896534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2" name="Tijdelijke aanduiding voor tekst 8 (JU-Free)">
            <a:extLst>
              <a:ext uri="{FF2B5EF4-FFF2-40B4-BE49-F238E27FC236}">
                <a16:creationId xmlns:a16="http://schemas.microsoft.com/office/drawing/2014/main" id="{7FE97A46-D5F0-4C69-BCD0-65BCD7D078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66181" y="4224866"/>
            <a:ext cx="3070753" cy="1896533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2D223FE-F38B-42FB-B1CC-09AE3679F7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59887" y="2443163"/>
            <a:ext cx="3070752" cy="1562100"/>
          </a:xfrm>
        </p:spPr>
        <p:txBody>
          <a:bodyPr/>
          <a:lstStyle>
            <a:lvl1pPr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8FE0AD4E-A9A9-4658-9413-AC79AE0B27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560624" y="2443163"/>
            <a:ext cx="3070752" cy="1562100"/>
          </a:xfrm>
        </p:spPr>
        <p:txBody>
          <a:bodyPr/>
          <a:lstStyle>
            <a:lvl1pPr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5792CAA2-57F3-406F-8727-49968E8299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8371949" y="2443163"/>
            <a:ext cx="3070752" cy="1562100"/>
          </a:xfrm>
        </p:spPr>
        <p:txBody>
          <a:bodyPr/>
          <a:lstStyle>
            <a:lvl1pPr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20" name="Tijdelijke aanduiding voor tekst 8 (JU-Free)">
            <a:extLst>
              <a:ext uri="{FF2B5EF4-FFF2-40B4-BE49-F238E27FC236}">
                <a16:creationId xmlns:a16="http://schemas.microsoft.com/office/drawing/2014/main" id="{5C8AC3AA-C528-4E88-B62A-E9CC8472E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59887" y="4224866"/>
            <a:ext cx="3070753" cy="1896533"/>
          </a:xfrm>
        </p:spPr>
        <p:txBody>
          <a:bodyPr numCol="1" spcCol="360000"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  <a:endParaRPr lang="aa-ET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90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A7D28FDD-DDB0-4F1A-8F19-A5D9D16047E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6857999" y="787320"/>
            <a:ext cx="5329080" cy="530856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  <a:lvl5pPr algn="r">
              <a:defRPr/>
            </a:lvl5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9" name="Rectangle 6 (PHJU) (PHJU)">
            <a:extLst>
              <a:ext uri="{FF2B5EF4-FFF2-40B4-BE49-F238E27FC236}">
                <a16:creationId xmlns:a16="http://schemas.microsoft.com/office/drawing/2014/main" id="{9F214EA9-83A3-4741-BD8F-1B46EF983DC8}"/>
              </a:ext>
            </a:extLst>
          </p:cNvPr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7620000" cy="6096000"/>
          </a:xfrm>
          <a:prstGeom prst="rect">
            <a:avLst/>
          </a:prstGeom>
          <a:solidFill>
            <a:srgbClr val="45156C">
              <a:alpha val="3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***Titel 1"/>
          <p:cNvSpPr>
            <a:spLocks noGrp="1"/>
          </p:cNvSpPr>
          <p:nvPr>
            <p:ph type="title" hasCustomPrompt="1"/>
          </p:nvPr>
        </p:nvSpPr>
        <p:spPr bwMode="gray">
          <a:xfrm>
            <a:off x="760280" y="1212690"/>
            <a:ext cx="5276453" cy="130191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0" name="Tijdelijke aanduiding voor tekst 8 (JU-Free)">
            <a:extLst>
              <a:ext uri="{FF2B5EF4-FFF2-40B4-BE49-F238E27FC236}">
                <a16:creationId xmlns:a16="http://schemas.microsoft.com/office/drawing/2014/main" id="{4C257F17-789F-440F-9A37-DB86E8FDF7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0414" y="2649527"/>
            <a:ext cx="5276319" cy="3000020"/>
          </a:xfrm>
        </p:spPr>
        <p:txBody>
          <a:bodyPr numCol="1" spcCol="36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0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710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8">
            <a:extLst>
              <a:ext uri="{FF2B5EF4-FFF2-40B4-BE49-F238E27FC236}">
                <a16:creationId xmlns:a16="http://schemas.microsoft.com/office/drawing/2014/main" id="{5CC4187B-251C-4522-A381-EE035C85C66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 bwMode="gray">
          <a:xfrm>
            <a:off x="6857999" y="787320"/>
            <a:ext cx="5329080" cy="530856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  <a:lvl5pPr algn="r">
              <a:defRPr/>
            </a:lvl5pPr>
          </a:lstStyle>
          <a:p>
            <a:pPr lvl="4"/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Rectangle 6 (PHJU)">
            <a:extLst>
              <a:ext uri="{FF2B5EF4-FFF2-40B4-BE49-F238E27FC236}">
                <a16:creationId xmlns:a16="http://schemas.microsoft.com/office/drawing/2014/main" id="{9F390835-C79E-4732-BA6B-2B48F451BF52}"/>
              </a:ext>
            </a:extLst>
          </p:cNvPr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7620000" cy="6096000"/>
          </a:xfrm>
          <a:prstGeom prst="rect">
            <a:avLst/>
          </a:prstGeom>
          <a:solidFill>
            <a:srgbClr val="45156C">
              <a:alpha val="3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***Titel 1"/>
          <p:cNvSpPr>
            <a:spLocks noGrp="1"/>
          </p:cNvSpPr>
          <p:nvPr>
            <p:ph type="title" hasCustomPrompt="1"/>
          </p:nvPr>
        </p:nvSpPr>
        <p:spPr bwMode="gray">
          <a:xfrm>
            <a:off x="760280" y="1212690"/>
            <a:ext cx="5276453" cy="3664110"/>
          </a:xfrm>
        </p:spPr>
        <p:txBody>
          <a:bodyPr anchor="ctr" anchorCtr="0"/>
          <a:lstStyle>
            <a:lvl1pPr>
              <a:defRPr sz="460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0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0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03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47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***Titel 1">
            <a:extLst>
              <a:ext uri="{FF2B5EF4-FFF2-40B4-BE49-F238E27FC236}">
                <a16:creationId xmlns:a16="http://schemas.microsoft.com/office/drawing/2014/main" id="{711BF284-CDF7-4A3A-8597-B2DEFAFF5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33865" y="1780491"/>
            <a:ext cx="6108836" cy="130191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9" name="Tijdelijke aanduiding voor tekst 8 (JU-Free)">
            <a:extLst>
              <a:ext uri="{FF2B5EF4-FFF2-40B4-BE49-F238E27FC236}">
                <a16:creationId xmlns:a16="http://schemas.microsoft.com/office/drawing/2014/main" id="{4F5D772B-17F9-4469-B96B-07B651B98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33865" y="3254894"/>
            <a:ext cx="6104603" cy="2832640"/>
          </a:xfrm>
        </p:spPr>
        <p:txBody>
          <a:bodyPr numCol="1" spcCol="360000"/>
          <a:lstStyle>
            <a:lvl1pPr>
              <a:defRPr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E82E07D4-5974-4D88-AB0B-3A927342A2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0" y="0"/>
            <a:ext cx="4559300" cy="6087534"/>
          </a:xfrm>
        </p:spPr>
        <p:txBody>
          <a:bodyPr/>
          <a:lstStyle>
            <a:lvl1pPr>
              <a:defRPr/>
            </a:lvl1pPr>
          </a:lstStyle>
          <a:p>
            <a:pPr lvl="4"/>
            <a:r>
              <a:rPr lang="nl-NL"/>
              <a:t>[Klik op het pictogram om een afbeelding in te voegen]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62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760280" y="1208453"/>
            <a:ext cx="10682421" cy="8539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Frame Text 2 (JU-Free)"/>
          <p:cNvSpPr>
            <a:spLocks noGrp="1"/>
          </p:cNvSpPr>
          <p:nvPr>
            <p:ph type="body" idx="1"/>
          </p:nvPr>
        </p:nvSpPr>
        <p:spPr bwMode="gray">
          <a:xfrm>
            <a:off x="760281" y="2323017"/>
            <a:ext cx="10682420" cy="3796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JU-LEVEL9=Introductie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1160186" y="6309784"/>
            <a:ext cx="1260000" cy="201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2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2615713" y="6309784"/>
            <a:ext cx="7200000" cy="201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574013" y="6309784"/>
            <a:ext cx="360000" cy="201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6" r:id="rId9"/>
    <p:sldLayoutId id="2147483665" r:id="rId10"/>
    <p:sldLayoutId id="2147483664" r:id="rId11"/>
    <p:sldLayoutId id="2147483667" r:id="rId12"/>
    <p:sldLayoutId id="2147483670" r:id="rId13"/>
    <p:sldLayoutId id="2147483671" r:id="rId14"/>
    <p:sldLayoutId id="2147483668" r:id="rId15"/>
    <p:sldLayoutId id="2147483669" r:id="rId16"/>
    <p:sldLayoutId id="2147483672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7200" indent="-14400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4400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4400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None/>
        <a:defRPr sz="16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00" indent="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00" indent="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61600" indent="0" algn="l" defTabSz="914400" rtl="0" eaLnBrk="1" latinLnBrk="0" hangingPunct="1">
        <a:lnSpc>
          <a:spcPct val="100000"/>
        </a:lnSpc>
        <a:spcBef>
          <a:spcPts val="0"/>
        </a:spcBef>
        <a:buFont typeface="Calibri Light" panose="020F030202020403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4000"/>
        </a:lnSpc>
        <a:spcBef>
          <a:spcPts val="0"/>
        </a:spcBef>
        <a:spcAft>
          <a:spcPts val="1600"/>
        </a:spcAft>
        <a:buFont typeface="Calibri Light" panose="020F030202020403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34.xml"/><Relationship Id="rId4" Type="http://schemas.openxmlformats.org/officeDocument/2006/relationships/slide" Target="slide4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itspraken.rechtspraak.nl/details?id=ECLI:NL:CBB:2023:532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725DE-9B98-443F-910F-1830470DB8A7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GB" dirty="0">
                <a:ea typeface="+mj-lt"/>
                <a:cs typeface="+mj-lt"/>
              </a:rPr>
              <a:t>Into the Depth</a:t>
            </a:r>
            <a:endParaRPr lang="nl-NL" b="0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409703-97B2-4B58-91F6-C3F113BCCBD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524331" y="3690899"/>
            <a:ext cx="9918369" cy="71120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BE" dirty="0">
                <a:solidFill>
                  <a:schemeClr val="tx2"/>
                </a:solidFill>
                <a:ea typeface="+mj-ea"/>
                <a:cs typeface="+mj-cs"/>
              </a:rPr>
              <a:t>Summary</a:t>
            </a:r>
            <a:r>
              <a:rPr lang="nl-BE" dirty="0">
                <a:solidFill>
                  <a:schemeClr val="tx2"/>
                </a:solidFill>
                <a:ea typeface="+mj-lt"/>
                <a:cs typeface="+mj-lt"/>
              </a:rPr>
              <a:t> of </a:t>
            </a:r>
            <a:r>
              <a:rPr lang="nl-BE" dirty="0" err="1">
                <a:solidFill>
                  <a:schemeClr val="tx2"/>
                </a:solidFill>
                <a:ea typeface="+mj-lt"/>
                <a:cs typeface="+mj-lt"/>
              </a:rPr>
              <a:t>the</a:t>
            </a:r>
            <a:r>
              <a:rPr lang="nl-BE" dirty="0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nl-BE" dirty="0" err="1">
                <a:solidFill>
                  <a:schemeClr val="tx2"/>
                </a:solidFill>
                <a:ea typeface="+mj-lt"/>
                <a:cs typeface="+mj-lt"/>
              </a:rPr>
              <a:t>presentations</a:t>
            </a:r>
            <a:r>
              <a:rPr lang="nl-BE" dirty="0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nl-BE" dirty="0" err="1">
                <a:solidFill>
                  <a:schemeClr val="tx2"/>
                </a:solidFill>
                <a:ea typeface="+mj-lt"/>
                <a:cs typeface="+mj-lt"/>
              </a:rPr>
              <a:t>to</a:t>
            </a:r>
            <a:r>
              <a:rPr lang="nl-BE" dirty="0">
                <a:solidFill>
                  <a:schemeClr val="tx2"/>
                </a:solidFill>
                <a:ea typeface="+mj-lt"/>
                <a:cs typeface="+mj-lt"/>
              </a:rPr>
              <a:t> audit </a:t>
            </a:r>
            <a:r>
              <a:rPr lang="nl-BE" dirty="0" err="1">
                <a:solidFill>
                  <a:schemeClr val="tx2"/>
                </a:solidFill>
                <a:ea typeface="+mj-lt"/>
                <a:cs typeface="+mj-lt"/>
              </a:rPr>
              <a:t>firms</a:t>
            </a:r>
            <a:r>
              <a:rPr lang="nl-BE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endParaRPr lang="nl-NL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C8B8EB9D-FCB3-8849-B105-F13673BC0244}"/>
              </a:ext>
            </a:extLst>
          </p:cNvPr>
          <p:cNvSpPr txBox="1">
            <a:spLocks/>
          </p:cNvSpPr>
          <p:nvPr/>
        </p:nvSpPr>
        <p:spPr bwMode="gray">
          <a:xfrm>
            <a:off x="1392583" y="4332437"/>
            <a:ext cx="10009349" cy="25255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180" indent="0">
              <a:buNone/>
            </a:pPr>
            <a:r>
              <a:rPr lang="nl-NL" b="1" dirty="0">
                <a:solidFill>
                  <a:srgbClr val="45156C"/>
                </a:solidFill>
                <a:ea typeface="Times New Roman" panose="02020603050405020304" pitchFamily="18" charset="0"/>
              </a:rPr>
              <a:t>In short</a:t>
            </a:r>
            <a:r>
              <a:rPr lang="nl-NL" sz="1600" b="1" dirty="0">
                <a:solidFill>
                  <a:srgbClr val="45156C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The </a:t>
            </a:r>
            <a:r>
              <a:rPr lang="nl-NL" sz="1600" dirty="0">
                <a:solidFill>
                  <a:srgbClr val="45156C"/>
                </a:solidFill>
                <a:effectLst/>
                <a:ea typeface="+mn-lt"/>
                <a:cs typeface="+mn-lt"/>
              </a:rPr>
              <a:t>AFM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concludes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that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engagement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quality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control review </a:t>
            </a:r>
            <a:r>
              <a:rPr lang="nl-NL" sz="1600" dirty="0">
                <a:solidFill>
                  <a:srgbClr val="45156C"/>
                </a:solidFill>
                <a:effectLst/>
                <a:ea typeface="+mn-lt"/>
                <a:cs typeface="+mn-lt"/>
              </a:rPr>
              <a:t>(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EQCR</a:t>
            </a:r>
            <a:r>
              <a:rPr lang="nl-NL" sz="1600" dirty="0">
                <a:solidFill>
                  <a:srgbClr val="45156C"/>
                </a:solidFill>
                <a:effectLst/>
                <a:ea typeface="+mn-lt"/>
                <a:cs typeface="+mn-lt"/>
              </a:rPr>
              <a:t>)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needs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to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be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improved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in order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to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safeguard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quality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of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statutory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audits</a:t>
            </a:r>
            <a:r>
              <a:rPr lang="nl-NL" sz="1600" dirty="0">
                <a:solidFill>
                  <a:srgbClr val="45156C"/>
                </a:solidFill>
                <a:effectLst/>
                <a:ea typeface="+mn-lt"/>
                <a:cs typeface="+mn-lt"/>
              </a:rPr>
              <a:t>. In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particular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,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depth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of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EQCR must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be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improved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.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This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report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contains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main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findings</a:t>
            </a:r>
            <a:r>
              <a:rPr lang="nl-NL" sz="1600" dirty="0">
                <a:solidFill>
                  <a:srgbClr val="45156C"/>
                </a:solidFill>
                <a:effectLst/>
                <a:ea typeface="+mn-lt"/>
                <a:cs typeface="+mn-lt"/>
              </a:rPr>
              <a:t>,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opportunities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for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strengthening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and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several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examples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of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good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practices</a:t>
            </a:r>
            <a:r>
              <a:rPr lang="nl-NL" sz="1600" dirty="0">
                <a:solidFill>
                  <a:srgbClr val="45156C"/>
                </a:solidFill>
                <a:effectLst/>
                <a:ea typeface="+mn-lt"/>
                <a:cs typeface="+mn-lt"/>
              </a:rPr>
              <a:t>. We 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have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also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discussed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the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results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of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our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assessment in detail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with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parties</a:t>
            </a:r>
            <a:r>
              <a:rPr lang="nl-NL" dirty="0">
                <a:solidFill>
                  <a:srgbClr val="45156C"/>
                </a:solidFill>
                <a:ea typeface="+mn-lt"/>
                <a:cs typeface="+mn-lt"/>
              </a:rPr>
              <a:t> in </a:t>
            </a:r>
            <a:r>
              <a:rPr lang="nl-NL" dirty="0" err="1">
                <a:solidFill>
                  <a:srgbClr val="45156C"/>
                </a:solidFill>
                <a:ea typeface="+mn-lt"/>
                <a:cs typeface="+mn-lt"/>
              </a:rPr>
              <a:t>the</a:t>
            </a:r>
            <a:r>
              <a:rPr lang="nl-NL" sz="1600" dirty="0">
                <a:solidFill>
                  <a:srgbClr val="45156C"/>
                </a:solidFill>
                <a:effectLst/>
                <a:ea typeface="+mn-lt"/>
                <a:cs typeface="+mn-lt"/>
              </a:rPr>
              <a:t> sector.</a:t>
            </a:r>
            <a:endParaRPr lang="nl-NL" sz="1600" dirty="0">
              <a:solidFill>
                <a:srgbClr val="45156C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42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3AFF-F889-3941-BB7A-BDDCBF6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In-depth review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F72C6-7102-664D-92B9-AE2EB831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2499"/>
            <a:ext cx="10682420" cy="85398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table</a:t>
            </a:r>
            <a:r>
              <a:rPr lang="nl-NL" sz="1600" dirty="0">
                <a:solidFill>
                  <a:srgbClr val="000000"/>
                </a:solidFill>
              </a:rPr>
              <a:t> below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number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emerged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assessment. These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contribute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</a:t>
            </a:r>
            <a:r>
              <a:rPr lang="nl-NL" sz="1600" dirty="0">
                <a:solidFill>
                  <a:srgbClr val="000000"/>
                </a:solidFill>
              </a:rPr>
              <a:t> in-</a:t>
            </a:r>
            <a:r>
              <a:rPr lang="nl-NL" sz="1600" dirty="0" err="1">
                <a:solidFill>
                  <a:srgbClr val="000000"/>
                </a:solidFill>
              </a:rPr>
              <a:t>depth</a:t>
            </a:r>
            <a:r>
              <a:rPr lang="nl-NL" sz="1600" dirty="0">
                <a:solidFill>
                  <a:srgbClr val="000000"/>
                </a:solidFill>
              </a:rPr>
              <a:t> review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. The </a:t>
            </a:r>
            <a:r>
              <a:rPr lang="nl-NL" sz="1600" dirty="0" err="1">
                <a:solidFill>
                  <a:srgbClr val="000000"/>
                </a:solidFill>
              </a:rPr>
              <a:t>following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a full summary of </a:t>
            </a:r>
            <a:r>
              <a:rPr lang="nl-NL" sz="1600" dirty="0" err="1">
                <a:solidFill>
                  <a:srgbClr val="000000"/>
                </a:solidFill>
              </a:rPr>
              <a:t>requirements</a:t>
            </a:r>
            <a:r>
              <a:rPr lang="nl-NL" sz="1600" dirty="0">
                <a:solidFill>
                  <a:srgbClr val="000000"/>
                </a:solidFill>
              </a:rPr>
              <a:t> in relevant </a:t>
            </a:r>
            <a:r>
              <a:rPr lang="nl-NL" sz="1600" dirty="0" err="1">
                <a:solidFill>
                  <a:srgbClr val="000000"/>
                </a:solidFill>
              </a:rPr>
              <a:t>laws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regulations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4FEB23-1732-D945-AE86-1D0A4E599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08779"/>
              </p:ext>
            </p:extLst>
          </p:nvPr>
        </p:nvGraphicFramePr>
        <p:xfrm>
          <a:off x="788415" y="2536501"/>
          <a:ext cx="10654285" cy="2651760"/>
        </p:xfrm>
        <a:graphic>
          <a:graphicData uri="http://schemas.openxmlformats.org/drawingml/2006/table">
            <a:tbl>
              <a:tblPr bandRow="1">
                <a:tableStyleId>{1845A7F6-EC5A-4F11-AC8E-583B8991D582}</a:tableStyleId>
              </a:tblPr>
              <a:tblGrid>
                <a:gridCol w="350315">
                  <a:extLst>
                    <a:ext uri="{9D8B030D-6E8A-4147-A177-3AD203B41FA5}">
                      <a16:colId xmlns:a16="http://schemas.microsoft.com/office/drawing/2014/main" val="3911301206"/>
                    </a:ext>
                  </a:extLst>
                </a:gridCol>
                <a:gridCol w="3492071">
                  <a:extLst>
                    <a:ext uri="{9D8B030D-6E8A-4147-A177-3AD203B41FA5}">
                      <a16:colId xmlns:a16="http://schemas.microsoft.com/office/drawing/2014/main" val="4232001659"/>
                    </a:ext>
                  </a:extLst>
                </a:gridCol>
                <a:gridCol w="6811899">
                  <a:extLst>
                    <a:ext uri="{9D8B030D-6E8A-4147-A177-3AD203B41FA5}">
                      <a16:colId xmlns:a16="http://schemas.microsoft.com/office/drawing/2014/main" val="231608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rgbClr val="45156C"/>
                          </a:solidFill>
                          <a:latin typeface="+mn-lt"/>
                        </a:rPr>
                        <a:t>✓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Include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identified</a:t>
                      </a:r>
                      <a:r>
                        <a:rPr lang="nl-NL" sz="1200" dirty="0">
                          <a:latin typeface="+mn-lt"/>
                        </a:rPr>
                        <a:t> (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unidentified</a:t>
                      </a:r>
                      <a:r>
                        <a:rPr lang="nl-NL" sz="1200" dirty="0">
                          <a:latin typeface="+mn-lt"/>
                        </a:rPr>
                        <a:t>) </a:t>
                      </a:r>
                      <a:r>
                        <a:rPr lang="nl-NL" sz="1200" dirty="0" err="1">
                          <a:latin typeface="+mn-lt"/>
                        </a:rPr>
                        <a:t>risks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formulation</a:t>
                      </a:r>
                      <a:r>
                        <a:rPr lang="nl-NL" sz="1200" dirty="0"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risks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associated</a:t>
                      </a:r>
                      <a:r>
                        <a:rPr lang="nl-NL" sz="1200" dirty="0">
                          <a:latin typeface="+mn-lt"/>
                        </a:rPr>
                        <a:t> statements in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review.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>
                          <a:latin typeface="+mn-lt"/>
                        </a:rPr>
                        <a:t>Review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risk analysis in </a:t>
                      </a:r>
                      <a:r>
                        <a:rPr lang="nl-NL" sz="1200" b="0" u="none" dirty="0" err="1">
                          <a:latin typeface="+mn-lt"/>
                        </a:rPr>
                        <a:t>sufficient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depth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  <a:r>
                        <a:rPr lang="nl-NL" sz="1200" b="0" u="none" dirty="0" err="1">
                          <a:latin typeface="+mn-lt"/>
                        </a:rPr>
                        <a:t>This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includes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risks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that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may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not</a:t>
                      </a:r>
                      <a:r>
                        <a:rPr lang="nl-NL" sz="1200" b="0" u="none" dirty="0">
                          <a:latin typeface="+mn-lt"/>
                        </a:rPr>
                        <a:t> have been </a:t>
                      </a:r>
                      <a:r>
                        <a:rPr lang="nl-NL" sz="1200" b="0" u="none" dirty="0" err="1">
                          <a:latin typeface="+mn-lt"/>
                        </a:rPr>
                        <a:t>identified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discussing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them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with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external</a:t>
                      </a:r>
                      <a:r>
                        <a:rPr lang="nl-NL" sz="1200" b="0" u="none" dirty="0">
                          <a:latin typeface="+mn-lt"/>
                        </a:rPr>
                        <a:t> auditor. It is </a:t>
                      </a:r>
                      <a:r>
                        <a:rPr lang="nl-NL" sz="1200" b="0" u="none" dirty="0" err="1">
                          <a:latin typeface="+mn-lt"/>
                        </a:rPr>
                        <a:t>also</a:t>
                      </a:r>
                      <a:r>
                        <a:rPr lang="nl-NL" sz="1200" b="0" u="none" dirty="0">
                          <a:latin typeface="+mn-lt"/>
                        </a:rPr>
                        <a:t> important </a:t>
                      </a:r>
                      <a:r>
                        <a:rPr lang="nl-NL" sz="1200" b="0" u="none" dirty="0" err="1">
                          <a:latin typeface="+mn-lt"/>
                        </a:rPr>
                        <a:t>that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critically</a:t>
                      </a:r>
                      <a:r>
                        <a:rPr lang="nl-NL" sz="1200" b="0" u="none" dirty="0">
                          <a:latin typeface="+mn-lt"/>
                        </a:rPr>
                        <a:t> reviews </a:t>
                      </a:r>
                      <a:r>
                        <a:rPr lang="nl-NL" sz="1200" b="0" u="none" dirty="0" err="1">
                          <a:latin typeface="+mn-lt"/>
                        </a:rPr>
                        <a:t>whether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all</a:t>
                      </a:r>
                      <a:r>
                        <a:rPr lang="nl-NL" sz="1200" b="0" u="none" dirty="0">
                          <a:latin typeface="+mn-lt"/>
                        </a:rPr>
                        <a:t> relevant </a:t>
                      </a:r>
                      <a:r>
                        <a:rPr lang="nl-NL" sz="1200" b="0" u="none" dirty="0" err="1">
                          <a:latin typeface="+mn-lt"/>
                        </a:rPr>
                        <a:t>assertions</a:t>
                      </a:r>
                      <a:r>
                        <a:rPr lang="nl-NL" sz="1200" b="0" u="none" dirty="0">
                          <a:latin typeface="+mn-lt"/>
                        </a:rPr>
                        <a:t> have been </a:t>
                      </a:r>
                      <a:r>
                        <a:rPr lang="nl-NL" sz="1200" b="0" u="none" dirty="0" err="1">
                          <a:latin typeface="+mn-lt"/>
                        </a:rPr>
                        <a:t>recognised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for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identified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risks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36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Include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all</a:t>
                      </a:r>
                      <a:r>
                        <a:rPr lang="nl-NL" sz="1200" dirty="0">
                          <a:latin typeface="+mn-lt"/>
                        </a:rPr>
                        <a:t> items </a:t>
                      </a:r>
                      <a:r>
                        <a:rPr lang="nl-NL" sz="1200" dirty="0" err="1">
                          <a:latin typeface="+mn-lt"/>
                        </a:rPr>
                        <a:t>pertaining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significant matter.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Review </a:t>
                      </a:r>
                      <a:r>
                        <a:rPr lang="nl-NL" sz="1200" dirty="0" err="1">
                          <a:latin typeface="+mn-lt"/>
                        </a:rPr>
                        <a:t>all</a:t>
                      </a:r>
                      <a:r>
                        <a:rPr lang="nl-NL" sz="1200" dirty="0">
                          <a:latin typeface="+mn-lt"/>
                        </a:rPr>
                        <a:t> relevant </a:t>
                      </a:r>
                      <a:r>
                        <a:rPr lang="nl-NL" sz="1200" dirty="0" err="1">
                          <a:latin typeface="+mn-lt"/>
                        </a:rPr>
                        <a:t>areas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for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each</a:t>
                      </a:r>
                      <a:r>
                        <a:rPr lang="nl-NL" sz="1200" dirty="0">
                          <a:latin typeface="+mn-lt"/>
                        </a:rPr>
                        <a:t> significant matter. For </a:t>
                      </a:r>
                      <a:r>
                        <a:rPr lang="nl-NL" sz="1200" dirty="0" err="1">
                          <a:latin typeface="+mn-lt"/>
                        </a:rPr>
                        <a:t>example</a:t>
                      </a:r>
                      <a:r>
                        <a:rPr lang="nl-NL" sz="1200" dirty="0">
                          <a:latin typeface="+mn-lt"/>
                        </a:rPr>
                        <a:t>, </a:t>
                      </a:r>
                      <a:r>
                        <a:rPr lang="nl-NL" sz="1200" dirty="0" err="1">
                          <a:latin typeface="+mn-lt"/>
                        </a:rPr>
                        <a:t>internal</a:t>
                      </a:r>
                      <a:r>
                        <a:rPr lang="nl-NL" sz="1200" dirty="0">
                          <a:latin typeface="+mn-lt"/>
                        </a:rPr>
                        <a:t> control,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IT environment 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performance of </a:t>
                      </a:r>
                      <a:r>
                        <a:rPr lang="nl-NL" sz="1200" dirty="0" err="1">
                          <a:latin typeface="+mn-lt"/>
                        </a:rPr>
                        <a:t>substantive</a:t>
                      </a:r>
                      <a:r>
                        <a:rPr lang="nl-NL" sz="1200" dirty="0">
                          <a:latin typeface="+mn-lt"/>
                        </a:rPr>
                        <a:t> audit procedures.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1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lang="nl-NL" sz="1200" kern="1200" dirty="0">
                        <a:solidFill>
                          <a:srgbClr val="45156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Determine the EQCR strategy.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Determine the EQCR strategy. Record why it is or is not important that a part of the audit should be included in the review.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22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Perform</a:t>
                      </a:r>
                      <a:r>
                        <a:rPr lang="nl-NL" sz="1200" dirty="0">
                          <a:latin typeface="+mn-lt"/>
                        </a:rPr>
                        <a:t> a </a:t>
                      </a:r>
                      <a:r>
                        <a:rPr lang="nl-NL" sz="1200" dirty="0" err="1">
                          <a:latin typeface="+mn-lt"/>
                        </a:rPr>
                        <a:t>substantive</a:t>
                      </a:r>
                      <a:r>
                        <a:rPr lang="nl-NL" sz="1200" dirty="0">
                          <a:latin typeface="+mn-lt"/>
                        </a:rPr>
                        <a:t> review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procedures </a:t>
                      </a:r>
                      <a:r>
                        <a:rPr lang="nl-NL" sz="1200" dirty="0" err="1">
                          <a:latin typeface="+mn-lt"/>
                        </a:rPr>
                        <a:t>underlying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significant </a:t>
                      </a:r>
                      <a:r>
                        <a:rPr lang="nl-NL" sz="1200" dirty="0" err="1">
                          <a:latin typeface="+mn-lt"/>
                        </a:rPr>
                        <a:t>judgement</a:t>
                      </a:r>
                      <a:r>
                        <a:rPr lang="nl-NL" sz="12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>
                          <a:latin typeface="+mn-lt"/>
                        </a:rPr>
                        <a:t>Review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substance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procedures </a:t>
                      </a:r>
                      <a:r>
                        <a:rPr lang="nl-NL" sz="1200" b="0" u="none" dirty="0" err="1">
                          <a:latin typeface="+mn-lt"/>
                        </a:rPr>
                        <a:t>performed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that</a:t>
                      </a:r>
                      <a:r>
                        <a:rPr lang="nl-NL" sz="1200" b="0" u="none" dirty="0">
                          <a:latin typeface="+mn-lt"/>
                        </a:rPr>
                        <a:t> are relevant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significant matter </a:t>
                      </a:r>
                      <a:r>
                        <a:rPr lang="nl-NL" sz="1200" b="0" u="none" dirty="0" err="1">
                          <a:latin typeface="+mn-lt"/>
                        </a:rPr>
                        <a:t>with</a:t>
                      </a:r>
                      <a:r>
                        <a:rPr lang="nl-NL" sz="1200" b="0" u="none" dirty="0">
                          <a:latin typeface="+mn-lt"/>
                        </a:rPr>
                        <a:t> professional </a:t>
                      </a:r>
                      <a:r>
                        <a:rPr lang="nl-NL" sz="1200" b="0" u="none" dirty="0" err="1">
                          <a:latin typeface="+mn-lt"/>
                        </a:rPr>
                        <a:t>scepticism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1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Discuss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results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EQCR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with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external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auditor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make a record of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those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results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in a meeting report.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>
                          <a:latin typeface="+mn-lt"/>
                        </a:rPr>
                        <a:t>Make a record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discussion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results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EQCR </a:t>
                      </a:r>
                      <a:r>
                        <a:rPr lang="nl-NL" sz="1200" b="0" u="none" dirty="0" err="1">
                          <a:latin typeface="+mn-lt"/>
                        </a:rPr>
                        <a:t>with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external</a:t>
                      </a:r>
                      <a:r>
                        <a:rPr lang="nl-NL" sz="1200" b="0" u="none" dirty="0">
                          <a:latin typeface="+mn-lt"/>
                        </a:rPr>
                        <a:t> auditor. Document </a:t>
                      </a:r>
                      <a:r>
                        <a:rPr lang="nl-NL" sz="1200" b="0" u="none" dirty="0" err="1">
                          <a:latin typeface="+mn-lt"/>
                        </a:rPr>
                        <a:t>who</a:t>
                      </a:r>
                      <a:r>
                        <a:rPr lang="nl-NL" sz="1200" b="0" u="none" dirty="0">
                          <a:latin typeface="+mn-lt"/>
                        </a:rPr>
                        <a:t> was present, </a:t>
                      </a:r>
                      <a:r>
                        <a:rPr lang="nl-NL" sz="1200" b="0" u="none" dirty="0" err="1">
                          <a:latin typeface="+mn-lt"/>
                        </a:rPr>
                        <a:t>when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meeting was held, </a:t>
                      </a:r>
                      <a:r>
                        <a:rPr lang="nl-NL" sz="1200" b="0" u="none" dirty="0" err="1">
                          <a:latin typeface="+mn-lt"/>
                        </a:rPr>
                        <a:t>what</a:t>
                      </a:r>
                      <a:r>
                        <a:rPr lang="nl-NL" sz="1200" b="0" u="none" dirty="0">
                          <a:latin typeface="+mn-lt"/>
                        </a:rPr>
                        <a:t> subjects </a:t>
                      </a:r>
                      <a:r>
                        <a:rPr lang="nl-NL" sz="1200" b="0" u="none" dirty="0" err="1">
                          <a:latin typeface="+mn-lt"/>
                        </a:rPr>
                        <a:t>were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discussed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what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outcome</a:t>
                      </a:r>
                      <a:r>
                        <a:rPr lang="nl-NL" sz="1200" b="0" u="none" dirty="0">
                          <a:latin typeface="+mn-lt"/>
                        </a:rPr>
                        <a:t> was (a </a:t>
                      </a:r>
                      <a:r>
                        <a:rPr lang="nl-NL" sz="1200" b="0" u="none" dirty="0" err="1">
                          <a:latin typeface="+mn-lt"/>
                        </a:rPr>
                        <a:t>detailed</a:t>
                      </a:r>
                      <a:r>
                        <a:rPr lang="nl-NL" sz="1200" b="0" u="none" dirty="0">
                          <a:latin typeface="+mn-lt"/>
                        </a:rPr>
                        <a:t> meeting report as </a:t>
                      </a:r>
                      <a:r>
                        <a:rPr lang="nl-NL" sz="1200" b="0" u="none" dirty="0" err="1">
                          <a:latin typeface="+mn-lt"/>
                        </a:rPr>
                        <a:t>stated</a:t>
                      </a:r>
                      <a:r>
                        <a:rPr lang="nl-NL" sz="1200" b="0" u="none" dirty="0">
                          <a:latin typeface="+mn-lt"/>
                        </a:rPr>
                        <a:t> in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>
                          <a:latin typeface="+mn-lt"/>
                          <a:hlinkClick r:id="rId2" action="ppaction://hlinksldjump"/>
                        </a:rPr>
                        <a:t>judgment of the Dutch Trade and Industry Appeals Tribunal</a:t>
                      </a:r>
                      <a:r>
                        <a:rPr lang="nl-NL" sz="1200" b="0" u="none" dirty="0">
                          <a:latin typeface="+mn-lt"/>
                        </a:rPr>
                        <a:t>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1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3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3AFF-F889-3941-BB7A-BDDCBF6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In-depth review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F72C6-7102-664D-92B9-AE2EB831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2498"/>
            <a:ext cx="10682420" cy="983716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table</a:t>
            </a:r>
            <a:r>
              <a:rPr lang="nl-NL" sz="1600" dirty="0">
                <a:solidFill>
                  <a:srgbClr val="000000"/>
                </a:solidFill>
              </a:rPr>
              <a:t> below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number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emerged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assessment. These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contribute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</a:t>
            </a:r>
            <a:r>
              <a:rPr lang="nl-NL" sz="1600" dirty="0">
                <a:solidFill>
                  <a:srgbClr val="000000"/>
                </a:solidFill>
              </a:rPr>
              <a:t> in-</a:t>
            </a:r>
            <a:r>
              <a:rPr lang="nl-NL" sz="1600" dirty="0" err="1">
                <a:solidFill>
                  <a:srgbClr val="000000"/>
                </a:solidFill>
              </a:rPr>
              <a:t>depth</a:t>
            </a:r>
            <a:r>
              <a:rPr lang="nl-NL" sz="1600" dirty="0">
                <a:solidFill>
                  <a:srgbClr val="000000"/>
                </a:solidFill>
              </a:rPr>
              <a:t> review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. The </a:t>
            </a:r>
            <a:r>
              <a:rPr lang="nl-NL" sz="1600" dirty="0" err="1">
                <a:solidFill>
                  <a:srgbClr val="000000"/>
                </a:solidFill>
              </a:rPr>
              <a:t>following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a full summary of </a:t>
            </a:r>
            <a:r>
              <a:rPr lang="nl-NL" sz="1600" dirty="0" err="1">
                <a:solidFill>
                  <a:srgbClr val="000000"/>
                </a:solidFill>
              </a:rPr>
              <a:t>requirements</a:t>
            </a:r>
            <a:r>
              <a:rPr lang="nl-NL" sz="1600" dirty="0">
                <a:solidFill>
                  <a:srgbClr val="000000"/>
                </a:solidFill>
              </a:rPr>
              <a:t> in relevant </a:t>
            </a:r>
            <a:r>
              <a:rPr lang="nl-NL" sz="1600" dirty="0" err="1">
                <a:solidFill>
                  <a:srgbClr val="000000"/>
                </a:solidFill>
              </a:rPr>
              <a:t>laws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regulations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4FEB23-1732-D945-AE86-1D0A4E599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74081"/>
              </p:ext>
            </p:extLst>
          </p:nvPr>
        </p:nvGraphicFramePr>
        <p:xfrm>
          <a:off x="788415" y="2536501"/>
          <a:ext cx="10654285" cy="2011680"/>
        </p:xfrm>
        <a:graphic>
          <a:graphicData uri="http://schemas.openxmlformats.org/drawingml/2006/table">
            <a:tbl>
              <a:tblPr bandRow="1">
                <a:tableStyleId>{1845A7F6-EC5A-4F11-AC8E-583B8991D582}</a:tableStyleId>
              </a:tblPr>
              <a:tblGrid>
                <a:gridCol w="350315">
                  <a:extLst>
                    <a:ext uri="{9D8B030D-6E8A-4147-A177-3AD203B41FA5}">
                      <a16:colId xmlns:a16="http://schemas.microsoft.com/office/drawing/2014/main" val="3911301206"/>
                    </a:ext>
                  </a:extLst>
                </a:gridCol>
                <a:gridCol w="3492071">
                  <a:extLst>
                    <a:ext uri="{9D8B030D-6E8A-4147-A177-3AD203B41FA5}">
                      <a16:colId xmlns:a16="http://schemas.microsoft.com/office/drawing/2014/main" val="4232001659"/>
                    </a:ext>
                  </a:extLst>
                </a:gridCol>
                <a:gridCol w="6811899">
                  <a:extLst>
                    <a:ext uri="{9D8B030D-6E8A-4147-A177-3AD203B41FA5}">
                      <a16:colId xmlns:a16="http://schemas.microsoft.com/office/drawing/2014/main" val="231608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rgbClr val="45156C"/>
                          </a:solidFill>
                          <a:latin typeface="+mn-lt"/>
                        </a:rPr>
                        <a:t>✓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Document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key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considerations</a:t>
                      </a:r>
                      <a:r>
                        <a:rPr lang="nl-NL" sz="1200" dirty="0"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review </a:t>
                      </a:r>
                      <a:r>
                        <a:rPr lang="nl-NL" sz="1200" dirty="0" err="1">
                          <a:latin typeface="+mn-lt"/>
                        </a:rPr>
                        <a:t>that</a:t>
                      </a:r>
                      <a:r>
                        <a:rPr lang="nl-NL" sz="1200" dirty="0">
                          <a:latin typeface="+mn-lt"/>
                        </a:rPr>
                        <a:t> was </a:t>
                      </a:r>
                      <a:r>
                        <a:rPr lang="nl-NL" sz="1200" dirty="0" err="1">
                          <a:latin typeface="+mn-lt"/>
                        </a:rPr>
                        <a:t>performed</a:t>
                      </a:r>
                      <a:r>
                        <a:rPr lang="nl-NL" sz="1200" dirty="0">
                          <a:latin typeface="+mn-lt"/>
                        </a:rPr>
                        <a:t>.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>
                          <a:latin typeface="+mn-lt"/>
                        </a:rPr>
                        <a:t>Document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key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considerations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 as part of </a:t>
                      </a:r>
                      <a:r>
                        <a:rPr lang="nl-NL" sz="1200" b="0" u="none" dirty="0" err="1">
                          <a:latin typeface="+mn-lt"/>
                        </a:rPr>
                        <a:t>their</a:t>
                      </a:r>
                      <a:r>
                        <a:rPr lang="nl-NL" sz="1200" b="0" u="none" dirty="0">
                          <a:latin typeface="+mn-lt"/>
                        </a:rPr>
                        <a:t> review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substantiate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conclusion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that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external</a:t>
                      </a:r>
                      <a:r>
                        <a:rPr lang="nl-NL" sz="1200" b="0" u="none" dirty="0">
                          <a:latin typeface="+mn-lt"/>
                        </a:rPr>
                        <a:t> auditor </a:t>
                      </a:r>
                      <a:r>
                        <a:rPr lang="nl-NL" sz="1200" b="0" u="none" dirty="0" err="1">
                          <a:latin typeface="+mn-lt"/>
                        </a:rPr>
                        <a:t>obtained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sufficient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appropriate</a:t>
                      </a:r>
                      <a:r>
                        <a:rPr lang="nl-NL" sz="1200" b="0" u="none" dirty="0">
                          <a:latin typeface="+mn-lt"/>
                        </a:rPr>
                        <a:t> audit </a:t>
                      </a:r>
                      <a:r>
                        <a:rPr lang="nl-NL" sz="1200" b="0" u="none" dirty="0" err="1">
                          <a:latin typeface="+mn-lt"/>
                        </a:rPr>
                        <a:t>evidence</a:t>
                      </a:r>
                      <a:r>
                        <a:rPr lang="nl-NL" sz="1200" b="0" u="none" dirty="0">
                          <a:latin typeface="+mn-lt"/>
                        </a:rPr>
                        <a:t>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36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rgbClr val="45156C"/>
                          </a:solidFill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Record which questions were asked.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Record which questions were asked by the EQC reviewer. Also, which follow-up actions were taken by the external auditor and the concluding actions by the EQR reviewer.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4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Responding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to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specific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reason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for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assigning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EQCR.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When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performing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review, take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into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account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specific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circumstances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for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assignment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EQCR. An EQC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may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be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assigned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as a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result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specific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circumstances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such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as a risk of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familiarity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due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to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 long-term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involvement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1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lang="nl-NL" sz="1200" kern="1200" dirty="0">
                        <a:solidFill>
                          <a:srgbClr val="45156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Determine the involvement of the external auditor.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As EQR reviewer, determine that the external auditor’s involvement during the audit is sufficient and appropriate.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4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26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81713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considers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example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In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review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responds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specifically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identified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risks</a:t>
            </a:r>
            <a:r>
              <a:rPr lang="nl-NL" sz="1600" dirty="0">
                <a:solidFill>
                  <a:srgbClr val="000000"/>
                </a:solidFill>
              </a:rPr>
              <a:t> (</a:t>
            </a:r>
            <a:r>
              <a:rPr lang="nl-NL" sz="1600" dirty="0" err="1">
                <a:solidFill>
                  <a:srgbClr val="000000"/>
                </a:solidFill>
              </a:rPr>
              <a:t>reason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assignment</a:t>
            </a:r>
            <a:r>
              <a:rPr lang="nl-NL" sz="1600" dirty="0">
                <a:solidFill>
                  <a:srgbClr val="000000"/>
                </a:solidFill>
              </a:rPr>
              <a:t>).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conclude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review,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brings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together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 </a:t>
            </a:r>
            <a:r>
              <a:rPr lang="nl-NL" sz="1600" dirty="0" err="1">
                <a:solidFill>
                  <a:srgbClr val="000000"/>
                </a:solidFill>
              </a:rPr>
              <a:t>parties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involved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jointly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establish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identified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risks</a:t>
            </a:r>
            <a:r>
              <a:rPr lang="nl-NL" sz="1600" dirty="0">
                <a:solidFill>
                  <a:srgbClr val="000000"/>
                </a:solidFill>
              </a:rPr>
              <a:t> have been </a:t>
            </a:r>
            <a:r>
              <a:rPr lang="nl-NL" sz="1600" dirty="0" err="1">
                <a:solidFill>
                  <a:srgbClr val="000000"/>
                </a:solidFill>
              </a:rPr>
              <a:t>reduced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acceptable</a:t>
            </a:r>
            <a:r>
              <a:rPr lang="nl-NL" sz="1600" dirty="0">
                <a:solidFill>
                  <a:srgbClr val="000000"/>
                </a:solidFill>
              </a:rPr>
              <a:t> level.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8"/>
            <a:ext cx="10682421" cy="853981"/>
          </a:xfrm>
        </p:spPr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 of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practices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assessment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regard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depth</a:t>
            </a:r>
            <a:r>
              <a:rPr lang="nl-NL" dirty="0"/>
              <a:t> 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981713"/>
            <a:ext cx="5148000" cy="4044392"/>
          </a:xfrm>
          <a:prstGeom prst="rect">
            <a:avLst/>
          </a:prstGeom>
          <a:solidFill>
            <a:srgbClr val="E9E5FF"/>
          </a:solidFill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Responding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to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identified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risks</a:t>
            </a:r>
            <a:endParaRPr lang="nl-NL" b="1" dirty="0">
              <a:solidFill>
                <a:schemeClr val="tx2"/>
              </a:solidFill>
              <a:latin typeface="+mj-lt"/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A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risks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 have been </a:t>
            </a:r>
            <a:r>
              <a:rPr lang="nl-NL" dirty="0" err="1"/>
              <a:t>identified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audit </a:t>
            </a:r>
            <a:r>
              <a:rPr lang="nl-NL" dirty="0" err="1"/>
              <a:t>client</a:t>
            </a:r>
            <a:r>
              <a:rPr lang="nl-NL" dirty="0"/>
              <a:t>, </a:t>
            </a:r>
            <a:r>
              <a:rPr lang="nl-NL" dirty="0" err="1"/>
              <a:t>including</a:t>
            </a:r>
            <a:r>
              <a:rPr lang="nl-NL" dirty="0"/>
              <a:t> a </a:t>
            </a:r>
            <a:r>
              <a:rPr lang="nl-NL" dirty="0" err="1"/>
              <a:t>threat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independence</a:t>
            </a:r>
            <a:r>
              <a:rPr lang="nl-NL" dirty="0"/>
              <a:t>. The EQCR is </a:t>
            </a:r>
            <a:r>
              <a:rPr lang="nl-NL" dirty="0" err="1"/>
              <a:t>used</a:t>
            </a:r>
            <a:r>
              <a:rPr lang="nl-NL" dirty="0"/>
              <a:t> as a </a:t>
            </a:r>
            <a:r>
              <a:rPr lang="nl-NL" dirty="0" err="1"/>
              <a:t>safeguard</a:t>
            </a:r>
            <a:r>
              <a:rPr lang="nl-NL" dirty="0"/>
              <a:t>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threat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independence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auditor </a:t>
            </a:r>
            <a:r>
              <a:rPr lang="nl-NL" dirty="0" err="1"/>
              <a:t>seeks</a:t>
            </a:r>
            <a:r>
              <a:rPr lang="nl-NL" dirty="0"/>
              <a:t> </a:t>
            </a:r>
            <a:r>
              <a:rPr lang="nl-NL" dirty="0" err="1"/>
              <a:t>advice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competent persons (</a:t>
            </a:r>
            <a:r>
              <a:rPr lang="nl-NL" dirty="0" err="1"/>
              <a:t>consultation</a:t>
            </a:r>
            <a:r>
              <a:rPr lang="nl-NL" dirty="0"/>
              <a:t>) in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firm</a:t>
            </a:r>
            <a:r>
              <a:rPr lang="nl-NL" dirty="0"/>
              <a:t>. </a:t>
            </a:r>
          </a:p>
          <a:p>
            <a:pPr marL="43200" lvl="0" indent="0">
              <a:buFont typeface="Calibri Light" panose="020F0302020204030204" pitchFamily="34" charset="0"/>
              <a:buNone/>
            </a:pPr>
            <a:endParaRPr lang="nl-NL" dirty="0"/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On </a:t>
            </a:r>
            <a:r>
              <a:rPr lang="nl-NL" dirty="0" err="1"/>
              <a:t>completion</a:t>
            </a:r>
            <a:r>
              <a:rPr lang="nl-NL" dirty="0"/>
              <a:t> of </a:t>
            </a:r>
            <a:r>
              <a:rPr lang="nl-NL" dirty="0" err="1"/>
              <a:t>their</a:t>
            </a:r>
            <a:r>
              <a:rPr lang="nl-NL" dirty="0"/>
              <a:t> review,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initiated</a:t>
            </a:r>
            <a:r>
              <a:rPr lang="nl-NL" dirty="0"/>
              <a:t> a </a:t>
            </a:r>
            <a:r>
              <a:rPr lang="nl-NL" dirty="0" err="1"/>
              <a:t>concluding</a:t>
            </a:r>
            <a:r>
              <a:rPr lang="nl-NL" dirty="0"/>
              <a:t> meeting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persons </a:t>
            </a:r>
            <a:r>
              <a:rPr lang="nl-NL" dirty="0" err="1"/>
              <a:t>involved</a:t>
            </a:r>
            <a:r>
              <a:rPr lang="nl-NL" dirty="0"/>
              <a:t> in </a:t>
            </a:r>
            <a:r>
              <a:rPr lang="nl-NL" dirty="0" err="1"/>
              <a:t>addressing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 (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consultation</a:t>
            </a:r>
            <a:r>
              <a:rPr lang="nl-NL" dirty="0"/>
              <a:t> </a:t>
            </a:r>
            <a:r>
              <a:rPr lang="nl-NL" dirty="0" err="1"/>
              <a:t>practitioners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auditor in order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jointly</a:t>
            </a:r>
            <a:r>
              <a:rPr lang="nl-NL" dirty="0"/>
              <a:t> </a:t>
            </a:r>
            <a:r>
              <a:rPr lang="nl-NL" dirty="0" err="1"/>
              <a:t>establish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 had been </a:t>
            </a:r>
            <a:r>
              <a:rPr lang="nl-NL" dirty="0" err="1"/>
              <a:t>reduced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acceptable</a:t>
            </a:r>
            <a:r>
              <a:rPr lang="nl-NL" dirty="0"/>
              <a:t> level.</a:t>
            </a:r>
          </a:p>
          <a:p>
            <a:pPr marL="43200" lvl="0" indent="0">
              <a:buFont typeface="Calibri Light" panose="020F0302020204030204" pitchFamily="34" charset="0"/>
              <a:buNone/>
            </a:pPr>
            <a:endParaRPr lang="nl-NL" dirty="0">
              <a:solidFill>
                <a:schemeClr val="tx2"/>
              </a:solidFill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endParaRPr lang="nl-NL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3553054D-F05B-5146-AD00-7A8983FEF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81714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considers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example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full set of </a:t>
            </a:r>
            <a:r>
              <a:rPr lang="nl-NL" sz="1600" dirty="0" err="1">
                <a:solidFill>
                  <a:srgbClr val="000000"/>
                </a:solidFill>
              </a:rPr>
              <a:t>documentation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regarding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EQCRs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it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possible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identify</a:t>
            </a:r>
            <a:r>
              <a:rPr lang="nl-NL" sz="1600" dirty="0">
                <a:solidFill>
                  <a:srgbClr val="000000"/>
                </a:solidFill>
              </a:rPr>
              <a:t> common </a:t>
            </a:r>
            <a:r>
              <a:rPr lang="nl-NL" sz="1600" dirty="0" err="1">
                <a:solidFill>
                  <a:srgbClr val="000000"/>
                </a:solidFill>
              </a:rPr>
              <a:t>themes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areas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improvement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weaknesses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organisation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make </a:t>
            </a:r>
            <a:r>
              <a:rPr lang="nl-NL" sz="1600" dirty="0" err="1">
                <a:solidFill>
                  <a:srgbClr val="000000"/>
                </a:solidFill>
              </a:rPr>
              <a:t>adjustments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safeguard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insights</a:t>
            </a:r>
            <a:r>
              <a:rPr lang="nl-NL" sz="1600" dirty="0">
                <a:solidFill>
                  <a:srgbClr val="000000"/>
                </a:solidFill>
              </a:rPr>
              <a:t> are shared </a:t>
            </a:r>
            <a:r>
              <a:rPr lang="nl-NL" sz="1600" dirty="0" err="1">
                <a:solidFill>
                  <a:srgbClr val="000000"/>
                </a:solidFill>
              </a:rPr>
              <a:t>with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all</a:t>
            </a:r>
            <a:r>
              <a:rPr lang="nl-NL" sz="1600" dirty="0">
                <a:solidFill>
                  <a:srgbClr val="000000"/>
                </a:solidFill>
              </a:rPr>
              <a:t> employees. </a:t>
            </a:r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all</a:t>
            </a:r>
            <a:r>
              <a:rPr lang="nl-NL" sz="1600" dirty="0">
                <a:solidFill>
                  <a:srgbClr val="000000"/>
                </a:solidFill>
              </a:rPr>
              <a:t> employees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learn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EQCRs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which</a:t>
            </a:r>
            <a:r>
              <a:rPr lang="nl-NL" sz="1600" dirty="0">
                <a:solidFill>
                  <a:srgbClr val="000000"/>
                </a:solidFill>
              </a:rPr>
              <a:t> are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b="1" i="0" u="none" baseline="0" dirty="0"/>
              <a:t>xamples of good practices from the assessment with regard to depth 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981714"/>
            <a:ext cx="5148000" cy="2081212"/>
          </a:xfrm>
          <a:prstGeom prst="rect">
            <a:avLst/>
          </a:prstGeom>
          <a:solidFill>
            <a:srgbClr val="E9E5FF"/>
          </a:solidFill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Lessons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learned</a:t>
            </a:r>
            <a:endParaRPr lang="nl-NL" b="1" dirty="0">
              <a:solidFill>
                <a:schemeClr val="tx2"/>
              </a:solidFill>
              <a:latin typeface="+mj-lt"/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The </a:t>
            </a:r>
            <a:r>
              <a:rPr lang="nl-NL" dirty="0" err="1"/>
              <a:t>documentation</a:t>
            </a:r>
            <a:r>
              <a:rPr lang="nl-NL" dirty="0"/>
              <a:t>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EQCRs</a:t>
            </a:r>
            <a:r>
              <a:rPr lang="nl-NL" dirty="0"/>
              <a:t> </a:t>
            </a:r>
            <a:r>
              <a:rPr lang="nl-NL" dirty="0" err="1"/>
              <a:t>performed</a:t>
            </a:r>
            <a:r>
              <a:rPr lang="nl-NL" dirty="0"/>
              <a:t> is </a:t>
            </a:r>
            <a:r>
              <a:rPr lang="nl-NL" dirty="0" err="1"/>
              <a:t>collected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analysed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central</a:t>
            </a:r>
            <a:r>
              <a:rPr lang="nl-NL" dirty="0"/>
              <a:t> (</a:t>
            </a:r>
            <a:r>
              <a:rPr lang="nl-NL" dirty="0" err="1"/>
              <a:t>quality</a:t>
            </a:r>
            <a:r>
              <a:rPr lang="nl-NL" dirty="0"/>
              <a:t>) </a:t>
            </a:r>
            <a:r>
              <a:rPr lang="nl-NL" dirty="0" err="1"/>
              <a:t>department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analysis </a:t>
            </a:r>
            <a:r>
              <a:rPr lang="nl-NL" dirty="0" err="1"/>
              <a:t>reveals</a:t>
            </a:r>
            <a:r>
              <a:rPr lang="nl-NL" dirty="0"/>
              <a:t> common </a:t>
            </a:r>
            <a:r>
              <a:rPr lang="nl-NL" dirty="0" err="1"/>
              <a:t>themes</a:t>
            </a:r>
            <a:r>
              <a:rPr lang="nl-NL" dirty="0"/>
              <a:t>, </a:t>
            </a:r>
            <a:r>
              <a:rPr lang="nl-NL" dirty="0" err="1"/>
              <a:t>areas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weaknesses</a:t>
            </a:r>
            <a:r>
              <a:rPr lang="nl-NL" dirty="0"/>
              <a:t>. These are </a:t>
            </a:r>
            <a:r>
              <a:rPr lang="nl-NL" dirty="0" err="1"/>
              <a:t>discussed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board of directors </a:t>
            </a:r>
            <a:r>
              <a:rPr lang="nl-NL" dirty="0" err="1"/>
              <a:t>and</a:t>
            </a:r>
            <a:r>
              <a:rPr lang="nl-NL" dirty="0"/>
              <a:t> shared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employees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cycle</a:t>
            </a:r>
            <a:r>
              <a:rPr lang="nl-NL" dirty="0"/>
              <a:t> of training courses. </a:t>
            </a:r>
          </a:p>
        </p:txBody>
      </p:sp>
      <p:pic>
        <p:nvPicPr>
          <p:cNvPr id="6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9302ABBA-6BD6-5247-A2D4-957BF4733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81714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considers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example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EQCR was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 at </a:t>
            </a:r>
            <a:r>
              <a:rPr lang="nl-NL" sz="1600" dirty="0" err="1">
                <a:solidFill>
                  <a:srgbClr val="000000"/>
                </a:solidFill>
              </a:rPr>
              <a:t>several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times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during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audit. The review was </a:t>
            </a:r>
            <a:r>
              <a:rPr lang="nl-NL" sz="1600" dirty="0" err="1">
                <a:solidFill>
                  <a:srgbClr val="000000"/>
                </a:solidFill>
              </a:rPr>
              <a:t>documented</a:t>
            </a:r>
            <a:r>
              <a:rPr lang="nl-NL" sz="1600" dirty="0">
                <a:solidFill>
                  <a:srgbClr val="000000"/>
                </a:solidFill>
              </a:rPr>
              <a:t> in detail, </a:t>
            </a:r>
            <a:r>
              <a:rPr lang="nl-NL" sz="1600" dirty="0" err="1">
                <a:solidFill>
                  <a:srgbClr val="000000"/>
                </a:solidFill>
              </a:rPr>
              <a:t>including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questions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follow-up on </a:t>
            </a:r>
            <a:r>
              <a:rPr lang="nl-NL" sz="1600" dirty="0" err="1">
                <a:solidFill>
                  <a:srgbClr val="000000"/>
                </a:solidFill>
              </a:rPr>
              <a:t>various</a:t>
            </a:r>
            <a:r>
              <a:rPr lang="nl-NL" sz="1600" dirty="0">
                <a:solidFill>
                  <a:srgbClr val="000000"/>
                </a:solidFill>
              </a:rPr>
              <a:t> important subjects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These </a:t>
            </a:r>
            <a:r>
              <a:rPr lang="nl-NL" sz="1600" dirty="0" err="1">
                <a:solidFill>
                  <a:srgbClr val="000000"/>
                </a:solidFill>
              </a:rPr>
              <a:t>documented</a:t>
            </a:r>
            <a:r>
              <a:rPr lang="nl-NL" sz="1600" dirty="0">
                <a:solidFill>
                  <a:srgbClr val="000000"/>
                </a:solidFill>
              </a:rPr>
              <a:t> records </a:t>
            </a:r>
            <a:r>
              <a:rPr lang="nl-NL" sz="1600" dirty="0" err="1">
                <a:solidFill>
                  <a:srgbClr val="000000"/>
                </a:solidFill>
              </a:rPr>
              <a:t>also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include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reviewer’s</a:t>
            </a:r>
            <a:r>
              <a:rPr lang="nl-NL" sz="1600" dirty="0">
                <a:solidFill>
                  <a:srgbClr val="000000"/>
                </a:solidFill>
              </a:rPr>
              <a:t> assessment of </a:t>
            </a:r>
            <a:r>
              <a:rPr lang="nl-NL" sz="1600" dirty="0" err="1">
                <a:solidFill>
                  <a:srgbClr val="000000"/>
                </a:solidFill>
              </a:rPr>
              <a:t>whether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questions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adequately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followed</a:t>
            </a:r>
            <a:r>
              <a:rPr lang="nl-NL" sz="1600" dirty="0">
                <a:solidFill>
                  <a:srgbClr val="000000"/>
                </a:solidFill>
              </a:rPr>
              <a:t> up.</a:t>
            </a: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b="1" i="0" u="none" baseline="0" dirty="0"/>
              <a:t>xamples of good practices from the assessment with regard to depth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981714"/>
            <a:ext cx="5148000" cy="4538662"/>
          </a:xfrm>
          <a:prstGeom prst="rect">
            <a:avLst/>
          </a:prstGeom>
          <a:solidFill>
            <a:srgbClr val="E9E5FF"/>
          </a:solidFill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Documentation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of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considerations</a:t>
            </a:r>
            <a:endParaRPr lang="nl-NL" b="1" dirty="0">
              <a:solidFill>
                <a:schemeClr val="tx2"/>
              </a:solidFill>
              <a:latin typeface="+mj-lt"/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The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performed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in-</a:t>
            </a:r>
            <a:r>
              <a:rPr lang="nl-NL" dirty="0" err="1"/>
              <a:t>depth</a:t>
            </a:r>
            <a:r>
              <a:rPr lang="nl-NL" dirty="0"/>
              <a:t> review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selected</a:t>
            </a:r>
            <a:r>
              <a:rPr lang="nl-NL" dirty="0"/>
              <a:t> focus area at </a:t>
            </a: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audit. A </a:t>
            </a:r>
            <a:r>
              <a:rPr lang="nl-NL" dirty="0" err="1"/>
              <a:t>detailed</a:t>
            </a:r>
            <a:r>
              <a:rPr lang="nl-NL" dirty="0"/>
              <a:t> record was made of </a:t>
            </a:r>
            <a:r>
              <a:rPr lang="nl-NL" dirty="0" err="1"/>
              <a:t>this</a:t>
            </a:r>
            <a:r>
              <a:rPr lang="nl-NL" dirty="0"/>
              <a:t>,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asked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these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followed</a:t>
            </a:r>
            <a:r>
              <a:rPr lang="nl-NL" dirty="0"/>
              <a:t> up.</a:t>
            </a:r>
          </a:p>
          <a:p>
            <a:pPr marL="43200" lvl="0" indent="0">
              <a:buFont typeface="Calibri Light" panose="020F0302020204030204" pitchFamily="34" charset="0"/>
              <a:buNone/>
            </a:pPr>
            <a:endParaRPr lang="nl-NL" dirty="0"/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The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asked</a:t>
            </a:r>
            <a:r>
              <a:rPr lang="nl-NL" dirty="0"/>
              <a:t>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detailed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,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,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risk assessment procedures, </a:t>
            </a:r>
            <a:r>
              <a:rPr lang="nl-NL" dirty="0" err="1"/>
              <a:t>the</a:t>
            </a:r>
            <a:r>
              <a:rPr lang="nl-NL" dirty="0"/>
              <a:t> audit approach, </a:t>
            </a:r>
            <a:r>
              <a:rPr lang="nl-NL" dirty="0" err="1"/>
              <a:t>the</a:t>
            </a:r>
            <a:r>
              <a:rPr lang="nl-NL" dirty="0"/>
              <a:t> audit procedures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design </a:t>
            </a:r>
            <a:r>
              <a:rPr lang="nl-NL" dirty="0" err="1"/>
              <a:t>and</a:t>
            </a:r>
            <a:r>
              <a:rPr lang="nl-NL" dirty="0"/>
              <a:t> operating </a:t>
            </a:r>
            <a:r>
              <a:rPr lang="nl-NL" dirty="0" err="1"/>
              <a:t>effectiveness</a:t>
            </a:r>
            <a:r>
              <a:rPr lang="nl-NL" dirty="0"/>
              <a:t> of relevant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controls</a:t>
            </a:r>
            <a:r>
              <a:rPr lang="nl-NL" dirty="0"/>
              <a:t>, </a:t>
            </a:r>
            <a:r>
              <a:rPr lang="nl-NL" dirty="0" err="1"/>
              <a:t>substantive</a:t>
            </a:r>
            <a:r>
              <a:rPr lang="nl-NL" dirty="0"/>
              <a:t> audit procedures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draft financial statements. The </a:t>
            </a:r>
            <a:r>
              <a:rPr lang="nl-NL" dirty="0" err="1"/>
              <a:t>external</a:t>
            </a:r>
            <a:r>
              <a:rPr lang="nl-NL" dirty="0"/>
              <a:t> auditor </a:t>
            </a:r>
            <a:r>
              <a:rPr lang="nl-NL" dirty="0" err="1"/>
              <a:t>followed</a:t>
            </a:r>
            <a:r>
              <a:rPr lang="nl-NL" dirty="0"/>
              <a:t> up these </a:t>
            </a: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and</a:t>
            </a:r>
            <a:r>
              <a:rPr lang="nl-NL" dirty="0"/>
              <a:t> made a brief record of </a:t>
            </a:r>
            <a:r>
              <a:rPr lang="nl-NL" dirty="0" err="1"/>
              <a:t>this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. At </a:t>
            </a:r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assessed</a:t>
            </a:r>
            <a:r>
              <a:rPr lang="nl-NL" dirty="0"/>
              <a:t>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comments</a:t>
            </a:r>
            <a:r>
              <a:rPr lang="nl-NL" dirty="0"/>
              <a:t> had been </a:t>
            </a:r>
            <a:r>
              <a:rPr lang="nl-NL" dirty="0" err="1"/>
              <a:t>followed</a:t>
            </a:r>
            <a:r>
              <a:rPr lang="nl-NL" dirty="0"/>
              <a:t> up </a:t>
            </a:r>
            <a:r>
              <a:rPr lang="nl-NL" dirty="0" err="1"/>
              <a:t>appropriately</a:t>
            </a:r>
            <a:r>
              <a:rPr lang="nl-NL" dirty="0"/>
              <a:t>. </a:t>
            </a:r>
          </a:p>
        </p:txBody>
      </p:sp>
      <p:pic>
        <p:nvPicPr>
          <p:cNvPr id="6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4D02A260-C239-3648-985C-76F7D5621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81714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considers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example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documentation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 is </a:t>
            </a:r>
            <a:r>
              <a:rPr lang="nl-NL" sz="1600" dirty="0" err="1">
                <a:solidFill>
                  <a:srgbClr val="000000"/>
                </a:solidFill>
              </a:rPr>
              <a:t>monitored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firm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make </a:t>
            </a:r>
            <a:r>
              <a:rPr lang="nl-NL" sz="1600" dirty="0" err="1">
                <a:solidFill>
                  <a:srgbClr val="000000"/>
                </a:solidFill>
              </a:rPr>
              <a:t>adjustments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safeguard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Common </a:t>
            </a:r>
            <a:r>
              <a:rPr lang="nl-NL" sz="1600" dirty="0" err="1">
                <a:solidFill>
                  <a:srgbClr val="000000"/>
                </a:solidFill>
              </a:rPr>
              <a:t>themes</a:t>
            </a:r>
            <a:r>
              <a:rPr lang="nl-NL" sz="1600" dirty="0">
                <a:solidFill>
                  <a:srgbClr val="000000"/>
                </a:solidFill>
              </a:rPr>
              <a:t> are </a:t>
            </a:r>
            <a:r>
              <a:rPr lang="nl-NL" sz="1600" dirty="0" err="1">
                <a:solidFill>
                  <a:srgbClr val="000000"/>
                </a:solidFill>
              </a:rPr>
              <a:t>identified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 </a:t>
            </a:r>
            <a:r>
              <a:rPr lang="nl-NL" sz="1600" dirty="0" err="1">
                <a:solidFill>
                  <a:srgbClr val="000000"/>
                </a:solidFill>
              </a:rPr>
              <a:t>work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programmes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provide</a:t>
            </a:r>
            <a:r>
              <a:rPr lang="nl-NL" sz="1600" dirty="0">
                <a:solidFill>
                  <a:srgbClr val="000000"/>
                </a:solidFill>
              </a:rPr>
              <a:t> input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training courses. </a:t>
            </a:r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facilitates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learning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across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organisation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based</a:t>
            </a:r>
            <a:r>
              <a:rPr lang="nl-NL" sz="1600" dirty="0">
                <a:solidFill>
                  <a:srgbClr val="000000"/>
                </a:solidFill>
              </a:rPr>
              <a:t> on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common </a:t>
            </a:r>
            <a:r>
              <a:rPr lang="nl-NL" sz="1600" dirty="0" err="1">
                <a:solidFill>
                  <a:srgbClr val="000000"/>
                </a:solidFill>
              </a:rPr>
              <a:t>themes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identified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b="1" i="0" u="none" baseline="0" dirty="0"/>
              <a:t>xamples of good practices from the assessment with regard to depth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981714"/>
            <a:ext cx="5148000" cy="2581275"/>
          </a:xfrm>
          <a:prstGeom prst="rect">
            <a:avLst/>
          </a:prstGeom>
          <a:solidFill>
            <a:srgbClr val="E9E5FF"/>
          </a:solidFill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- Monitoring</a:t>
            </a: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 err="1"/>
              <a:t>Besides</a:t>
            </a:r>
            <a:r>
              <a:rPr lang="nl-NL" dirty="0"/>
              <a:t> </a:t>
            </a:r>
            <a:r>
              <a:rPr lang="nl-NL" dirty="0" err="1"/>
              <a:t>reporting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compliance </a:t>
            </a:r>
            <a:r>
              <a:rPr lang="nl-NL" dirty="0" err="1"/>
              <a:t>officer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 has been </a:t>
            </a:r>
            <a:r>
              <a:rPr lang="nl-NL" dirty="0" err="1"/>
              <a:t>completed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supplies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department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department</a:t>
            </a:r>
            <a:r>
              <a:rPr lang="nl-NL" dirty="0"/>
              <a:t> </a:t>
            </a:r>
            <a:r>
              <a:rPr lang="nl-NL" dirty="0" err="1"/>
              <a:t>carries</a:t>
            </a:r>
            <a:r>
              <a:rPr lang="nl-NL" dirty="0"/>
              <a:t> out a </a:t>
            </a:r>
            <a:r>
              <a:rPr lang="nl-NL" dirty="0" err="1"/>
              <a:t>marginal</a:t>
            </a:r>
            <a:r>
              <a:rPr lang="nl-NL" dirty="0"/>
              <a:t> assessment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depth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documentation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EQCR. Common </a:t>
            </a:r>
            <a:r>
              <a:rPr lang="nl-NL" dirty="0" err="1"/>
              <a:t>themes</a:t>
            </a:r>
            <a:r>
              <a:rPr lang="nl-NL" dirty="0"/>
              <a:t> are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identified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received</a:t>
            </a:r>
            <a:r>
              <a:rPr lang="nl-NL" dirty="0"/>
              <a:t> attention in </a:t>
            </a:r>
            <a:r>
              <a:rPr lang="nl-NL" dirty="0" err="1"/>
              <a:t>the</a:t>
            </a:r>
            <a:r>
              <a:rPr lang="nl-NL" dirty="0"/>
              <a:t> EQCR in order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in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EQCRs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broader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 (</a:t>
            </a:r>
            <a:r>
              <a:rPr lang="nl-NL" dirty="0" err="1"/>
              <a:t>such</a:t>
            </a:r>
            <a:r>
              <a:rPr lang="nl-NL" dirty="0"/>
              <a:t> as training courses).</a:t>
            </a:r>
          </a:p>
        </p:txBody>
      </p:sp>
      <p:pic>
        <p:nvPicPr>
          <p:cNvPr id="6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4EA27FEB-FAB6-1F46-ACD6-E139B31D4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81714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considers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example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work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programme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considerations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recorded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review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provides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substantiation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why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certain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areas</a:t>
            </a:r>
            <a:r>
              <a:rPr lang="nl-NL" sz="1600" dirty="0">
                <a:solidFill>
                  <a:srgbClr val="000000"/>
                </a:solidFill>
              </a:rPr>
              <a:t> are or are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included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EQCR. 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Insight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obtained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main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discussions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what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questions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asked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answers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given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endParaRPr lang="nl-NL" sz="1600" dirty="0">
              <a:solidFill>
                <a:srgbClr val="000000"/>
              </a:solidFill>
            </a:endParaRP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b="1" i="0" u="none" baseline="0" dirty="0"/>
              <a:t>xamples of good practices from the assessment with regard to depth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981714"/>
            <a:ext cx="5148000" cy="3067050"/>
          </a:xfrm>
          <a:prstGeom prst="rect">
            <a:avLst/>
          </a:prstGeom>
          <a:solidFill>
            <a:srgbClr val="E9E5FF"/>
          </a:solidFill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Recording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of EQCR</a:t>
            </a:r>
          </a:p>
          <a:p>
            <a:pPr marL="43200" indent="0">
              <a:buNone/>
            </a:pPr>
            <a:r>
              <a:rPr lang="nl-NL" dirty="0"/>
              <a:t>An audit </a:t>
            </a:r>
            <a:r>
              <a:rPr lang="nl-NL" dirty="0" err="1"/>
              <a:t>firm</a:t>
            </a:r>
            <a:r>
              <a:rPr lang="nl-NL" dirty="0"/>
              <a:t> </a:t>
            </a:r>
            <a:r>
              <a:rPr lang="nl-NL" dirty="0" err="1"/>
              <a:t>uses</a:t>
            </a:r>
            <a:r>
              <a:rPr lang="nl-NL" dirty="0"/>
              <a:t> a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includes</a:t>
            </a:r>
            <a:r>
              <a:rPr lang="nl-NL" dirty="0"/>
              <a:t>: </a:t>
            </a:r>
          </a:p>
          <a:p>
            <a:r>
              <a:rPr lang="nl-NL" dirty="0"/>
              <a:t>The EQCR </a:t>
            </a:r>
            <a:r>
              <a:rPr lang="nl-NL" dirty="0" err="1"/>
              <a:t>strategy</a:t>
            </a:r>
            <a:r>
              <a:rPr lang="nl-NL" dirty="0"/>
              <a:t>.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client’s</a:t>
            </a:r>
            <a:r>
              <a:rPr lang="nl-NL" dirty="0"/>
              <a:t> important or </a:t>
            </a:r>
            <a:r>
              <a:rPr lang="nl-NL" dirty="0" err="1"/>
              <a:t>primary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EQCR. The EQC </a:t>
            </a:r>
            <a:r>
              <a:rPr lang="nl-NL" dirty="0" err="1"/>
              <a:t>reviewer</a:t>
            </a:r>
            <a:r>
              <a:rPr lang="nl-NL" dirty="0"/>
              <a:t> must </a:t>
            </a:r>
            <a:r>
              <a:rPr lang="nl-NL" dirty="0" err="1"/>
              <a:t>also</a:t>
            </a:r>
            <a:r>
              <a:rPr lang="nl-NL" dirty="0"/>
              <a:t> make a record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review, </a:t>
            </a:r>
            <a:r>
              <a:rPr lang="nl-NL" dirty="0" err="1"/>
              <a:t>together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considerations</a:t>
            </a:r>
            <a:r>
              <a:rPr lang="nl-NL" dirty="0"/>
              <a:t> </a:t>
            </a:r>
            <a:r>
              <a:rPr lang="nl-NL" dirty="0" err="1"/>
              <a:t>underlying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. </a:t>
            </a:r>
          </a:p>
          <a:p>
            <a:r>
              <a:rPr lang="nl-NL" dirty="0"/>
              <a:t>The </a:t>
            </a: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asked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 team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discussions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had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whom</a:t>
            </a:r>
            <a:r>
              <a:rPr lang="nl-NL" dirty="0"/>
              <a:t>.</a:t>
            </a:r>
          </a:p>
        </p:txBody>
      </p:sp>
      <p:pic>
        <p:nvPicPr>
          <p:cNvPr id="6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1F5F6E56-BFEA-C746-9300-D75BB4AE9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7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3AFF-F889-3941-BB7A-BDDCBF6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nl-NL" dirty="0"/>
              <a:t>An EQC </a:t>
            </a:r>
            <a:r>
              <a:rPr lang="nl-NL" dirty="0" err="1"/>
              <a:t>reviewer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competent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involved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F72C6-7102-664D-92B9-AE2EB831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2498"/>
            <a:ext cx="10682420" cy="1094927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table</a:t>
            </a:r>
            <a:r>
              <a:rPr lang="nl-NL" sz="1600" dirty="0">
                <a:solidFill>
                  <a:srgbClr val="000000"/>
                </a:solidFill>
              </a:rPr>
              <a:t> below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number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emerged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assessment. These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contribute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sufficiently</a:t>
            </a:r>
            <a:r>
              <a:rPr lang="nl-NL" sz="1600" dirty="0">
                <a:solidFill>
                  <a:srgbClr val="000000"/>
                </a:solidFill>
              </a:rPr>
              <a:t> competent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involved</a:t>
            </a:r>
            <a:r>
              <a:rPr lang="nl-NL" sz="1600" dirty="0">
                <a:solidFill>
                  <a:srgbClr val="000000"/>
                </a:solidFill>
              </a:rPr>
              <a:t>. The </a:t>
            </a:r>
            <a:r>
              <a:rPr lang="nl-NL" sz="1600" dirty="0" err="1">
                <a:solidFill>
                  <a:srgbClr val="000000"/>
                </a:solidFill>
              </a:rPr>
              <a:t>following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a full summary of </a:t>
            </a:r>
            <a:r>
              <a:rPr lang="nl-NL" sz="1600" dirty="0" err="1">
                <a:solidFill>
                  <a:srgbClr val="000000"/>
                </a:solidFill>
              </a:rPr>
              <a:t>requirements</a:t>
            </a:r>
            <a:r>
              <a:rPr lang="nl-NL" sz="1600" dirty="0">
                <a:solidFill>
                  <a:srgbClr val="000000"/>
                </a:solidFill>
              </a:rPr>
              <a:t> in relevant </a:t>
            </a:r>
            <a:r>
              <a:rPr lang="nl-NL" sz="1600" dirty="0" err="1">
                <a:solidFill>
                  <a:srgbClr val="000000"/>
                </a:solidFill>
              </a:rPr>
              <a:t>laws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regulations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4FEB23-1732-D945-AE86-1D0A4E599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98781"/>
              </p:ext>
            </p:extLst>
          </p:nvPr>
        </p:nvGraphicFramePr>
        <p:xfrm>
          <a:off x="788415" y="2536501"/>
          <a:ext cx="10654285" cy="3474720"/>
        </p:xfrm>
        <a:graphic>
          <a:graphicData uri="http://schemas.openxmlformats.org/drawingml/2006/table">
            <a:tbl>
              <a:tblPr bandRow="1">
                <a:tableStyleId>{1845A7F6-EC5A-4F11-AC8E-583B8991D582}</a:tableStyleId>
              </a:tblPr>
              <a:tblGrid>
                <a:gridCol w="350315">
                  <a:extLst>
                    <a:ext uri="{9D8B030D-6E8A-4147-A177-3AD203B41FA5}">
                      <a16:colId xmlns:a16="http://schemas.microsoft.com/office/drawing/2014/main" val="3911301206"/>
                    </a:ext>
                  </a:extLst>
                </a:gridCol>
                <a:gridCol w="3492071">
                  <a:extLst>
                    <a:ext uri="{9D8B030D-6E8A-4147-A177-3AD203B41FA5}">
                      <a16:colId xmlns:a16="http://schemas.microsoft.com/office/drawing/2014/main" val="4232001659"/>
                    </a:ext>
                  </a:extLst>
                </a:gridCol>
                <a:gridCol w="6811899">
                  <a:extLst>
                    <a:ext uri="{9D8B030D-6E8A-4147-A177-3AD203B41FA5}">
                      <a16:colId xmlns:a16="http://schemas.microsoft.com/office/drawing/2014/main" val="231608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rgbClr val="45156C"/>
                          </a:solidFill>
                          <a:latin typeface="+mn-lt"/>
                        </a:rPr>
                        <a:t>✓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Review </a:t>
                      </a:r>
                      <a:r>
                        <a:rPr lang="nl-NL" sz="1200" dirty="0" err="1">
                          <a:latin typeface="+mn-lt"/>
                        </a:rPr>
                        <a:t>by</a:t>
                      </a:r>
                      <a:r>
                        <a:rPr lang="nl-NL" sz="1200" dirty="0">
                          <a:latin typeface="+mn-lt"/>
                        </a:rPr>
                        <a:t> competent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latin typeface="+mn-lt"/>
                        </a:rPr>
                        <a:t>Assign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who</a:t>
                      </a:r>
                      <a:r>
                        <a:rPr lang="nl-NL" sz="1200" b="0" u="none" dirty="0">
                          <a:latin typeface="+mn-lt"/>
                        </a:rPr>
                        <a:t> is </a:t>
                      </a:r>
                      <a:r>
                        <a:rPr lang="nl-NL" sz="1200" b="0" u="none" dirty="0" err="1">
                          <a:latin typeface="+mn-lt"/>
                        </a:rPr>
                        <a:t>sufficiently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capable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has </a:t>
                      </a:r>
                      <a:r>
                        <a:rPr lang="nl-NL" sz="1200" b="0" u="none" dirty="0" err="1">
                          <a:latin typeface="+mn-lt"/>
                        </a:rPr>
                        <a:t>sufficient</a:t>
                      </a:r>
                      <a:r>
                        <a:rPr lang="nl-NL" sz="1200" b="0" u="none" dirty="0">
                          <a:latin typeface="+mn-lt"/>
                        </a:rPr>
                        <a:t> relevant professional </a:t>
                      </a:r>
                      <a:r>
                        <a:rPr lang="nl-NL" sz="1200" b="0" u="none" dirty="0" err="1">
                          <a:latin typeface="+mn-lt"/>
                        </a:rPr>
                        <a:t>experience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review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statutory</a:t>
                      </a:r>
                      <a:r>
                        <a:rPr lang="nl-NL" sz="1200" b="0" u="none" dirty="0">
                          <a:latin typeface="+mn-lt"/>
                        </a:rPr>
                        <a:t> audit. The audit </a:t>
                      </a:r>
                      <a:r>
                        <a:rPr lang="nl-NL" sz="1200" b="0" u="none" dirty="0" err="1">
                          <a:latin typeface="+mn-lt"/>
                        </a:rPr>
                        <a:t>firm</a:t>
                      </a:r>
                      <a:r>
                        <a:rPr lang="nl-NL" sz="1200" b="0" u="none" dirty="0">
                          <a:latin typeface="+mn-lt"/>
                        </a:rPr>
                        <a:t> is </a:t>
                      </a:r>
                      <a:r>
                        <a:rPr lang="nl-NL" sz="1200" b="0" u="none" dirty="0" err="1">
                          <a:latin typeface="+mn-lt"/>
                        </a:rPr>
                        <a:t>responsible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for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this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36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Assign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engagement in a </a:t>
                      </a:r>
                      <a:r>
                        <a:rPr lang="nl-NL" sz="1200" dirty="0" err="1">
                          <a:latin typeface="+mn-lt"/>
                        </a:rPr>
                        <a:t>timely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manner</a:t>
                      </a:r>
                      <a:r>
                        <a:rPr lang="nl-NL" sz="1200" dirty="0">
                          <a:latin typeface="+mn-lt"/>
                        </a:rPr>
                        <a:t>, in </a:t>
                      </a:r>
                      <a:r>
                        <a:rPr lang="nl-NL" sz="1200" dirty="0" err="1">
                          <a:latin typeface="+mn-lt"/>
                        </a:rPr>
                        <a:t>any</a:t>
                      </a:r>
                      <a:r>
                        <a:rPr lang="nl-NL" sz="1200" dirty="0">
                          <a:latin typeface="+mn-lt"/>
                        </a:rPr>
                        <a:t> case </a:t>
                      </a:r>
                      <a:r>
                        <a:rPr lang="nl-NL" sz="1200" dirty="0" err="1">
                          <a:latin typeface="+mn-lt"/>
                        </a:rPr>
                        <a:t>before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planning </a:t>
                      </a:r>
                      <a:r>
                        <a:rPr lang="nl-NL" sz="1200" dirty="0" err="1">
                          <a:latin typeface="+mn-lt"/>
                        </a:rPr>
                        <a:t>phase</a:t>
                      </a:r>
                      <a:r>
                        <a:rPr lang="nl-NL" sz="1200" dirty="0"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audit.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Assign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engagement in a </a:t>
                      </a:r>
                      <a:r>
                        <a:rPr lang="nl-NL" sz="1200" dirty="0" err="1">
                          <a:latin typeface="+mn-lt"/>
                        </a:rPr>
                        <a:t>timely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manner</a:t>
                      </a:r>
                      <a:r>
                        <a:rPr lang="nl-NL" sz="1200" dirty="0">
                          <a:latin typeface="+mn-lt"/>
                        </a:rPr>
                        <a:t>, in </a:t>
                      </a:r>
                      <a:r>
                        <a:rPr lang="nl-NL" sz="1200" dirty="0" err="1">
                          <a:latin typeface="+mn-lt"/>
                        </a:rPr>
                        <a:t>any</a:t>
                      </a:r>
                      <a:r>
                        <a:rPr lang="nl-NL" sz="1200" dirty="0">
                          <a:latin typeface="+mn-lt"/>
                        </a:rPr>
                        <a:t> case </a:t>
                      </a:r>
                      <a:r>
                        <a:rPr lang="nl-NL" sz="1200" dirty="0" err="1">
                          <a:latin typeface="+mn-lt"/>
                        </a:rPr>
                        <a:t>before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planning </a:t>
                      </a:r>
                      <a:r>
                        <a:rPr lang="nl-NL" sz="1200" dirty="0" err="1">
                          <a:latin typeface="+mn-lt"/>
                        </a:rPr>
                        <a:t>phase</a:t>
                      </a:r>
                      <a:r>
                        <a:rPr lang="nl-NL" sz="1200" dirty="0"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audit. Start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review in a </a:t>
                      </a:r>
                      <a:r>
                        <a:rPr lang="nl-NL" sz="1200" dirty="0" err="1">
                          <a:latin typeface="+mn-lt"/>
                        </a:rPr>
                        <a:t>timely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manner</a:t>
                      </a:r>
                      <a:r>
                        <a:rPr lang="nl-NL" sz="1200" dirty="0">
                          <a:latin typeface="+mn-lt"/>
                        </a:rPr>
                        <a:t>, </a:t>
                      </a:r>
                      <a:r>
                        <a:rPr lang="nl-NL" sz="1200" dirty="0" err="1">
                          <a:latin typeface="+mn-lt"/>
                        </a:rPr>
                        <a:t>for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example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after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risk assessment procedures have been </a:t>
                      </a:r>
                      <a:r>
                        <a:rPr lang="nl-NL" sz="1200" dirty="0" err="1">
                          <a:latin typeface="+mn-lt"/>
                        </a:rPr>
                        <a:t>completed</a:t>
                      </a:r>
                      <a:r>
                        <a:rPr lang="nl-NL" sz="1200" dirty="0">
                          <a:latin typeface="+mn-lt"/>
                        </a:rPr>
                        <a:t>. </a:t>
                      </a:r>
                      <a:r>
                        <a:rPr lang="nl-NL" sz="1200" dirty="0" err="1">
                          <a:latin typeface="+mn-lt"/>
                        </a:rPr>
                        <a:t>This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enables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request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timely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adjustments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if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necessary</a:t>
                      </a:r>
                      <a:r>
                        <a:rPr lang="nl-NL" sz="12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1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Instruct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perform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review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audit in a </a:t>
                      </a:r>
                      <a:r>
                        <a:rPr lang="nl-NL" sz="1200" dirty="0" err="1">
                          <a:latin typeface="+mn-lt"/>
                        </a:rPr>
                        <a:t>phased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manner</a:t>
                      </a:r>
                      <a:r>
                        <a:rPr lang="nl-NL" sz="1200" dirty="0">
                          <a:latin typeface="+mn-lt"/>
                        </a:rPr>
                        <a:t>, </a:t>
                      </a:r>
                      <a:r>
                        <a:rPr lang="nl-NL" sz="1200" dirty="0" err="1">
                          <a:latin typeface="+mn-lt"/>
                        </a:rPr>
                        <a:t>shortly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after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external</a:t>
                      </a:r>
                      <a:r>
                        <a:rPr lang="nl-NL" sz="1200" dirty="0">
                          <a:latin typeface="+mn-lt"/>
                        </a:rPr>
                        <a:t> auditor has </a:t>
                      </a:r>
                      <a:r>
                        <a:rPr lang="nl-NL" sz="1200" dirty="0" err="1">
                          <a:latin typeface="+mn-lt"/>
                        </a:rPr>
                        <a:t>completed</a:t>
                      </a:r>
                      <a:r>
                        <a:rPr lang="nl-NL" sz="1200" dirty="0">
                          <a:latin typeface="+mn-lt"/>
                        </a:rPr>
                        <a:t> 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latin typeface="+mn-lt"/>
                        </a:rPr>
                        <a:t>Perform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review at </a:t>
                      </a:r>
                      <a:r>
                        <a:rPr lang="nl-NL" sz="1200" b="0" u="none" dirty="0" err="1">
                          <a:latin typeface="+mn-lt"/>
                        </a:rPr>
                        <a:t>several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times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during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audit, </a:t>
                      </a:r>
                      <a:r>
                        <a:rPr lang="nl-NL" sz="1200" b="0" u="none" dirty="0" err="1">
                          <a:latin typeface="+mn-lt"/>
                        </a:rPr>
                        <a:t>shortly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after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external</a:t>
                      </a:r>
                      <a:r>
                        <a:rPr lang="nl-NL" sz="1200" b="0" u="none" dirty="0">
                          <a:latin typeface="+mn-lt"/>
                        </a:rPr>
                        <a:t> auditor has </a:t>
                      </a:r>
                      <a:r>
                        <a:rPr lang="nl-NL" sz="1200" b="0" u="none" dirty="0" err="1">
                          <a:latin typeface="+mn-lt"/>
                        </a:rPr>
                        <a:t>completed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procedures. </a:t>
                      </a:r>
                      <a:r>
                        <a:rPr lang="nl-NL" sz="1200" b="0" u="none" dirty="0" err="1">
                          <a:latin typeface="+mn-lt"/>
                        </a:rPr>
                        <a:t>This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enables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request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timely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adjustments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if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necessary</a:t>
                      </a:r>
                      <a:r>
                        <a:rPr lang="nl-NL" sz="1200" b="0" u="none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1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Provide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periodic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training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for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reviewers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specifically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focusing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on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performance of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an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EQCR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any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specific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points of concern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for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audit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quality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latin typeface="+mn-lt"/>
                        </a:rPr>
                        <a:t>Provide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periodic</a:t>
                      </a:r>
                      <a:r>
                        <a:rPr lang="nl-NL" sz="1200" b="0" u="none" dirty="0">
                          <a:latin typeface="+mn-lt"/>
                        </a:rPr>
                        <a:t> training </a:t>
                      </a:r>
                      <a:r>
                        <a:rPr lang="nl-NL" sz="1200" b="0" u="none" dirty="0" err="1">
                          <a:latin typeface="+mn-lt"/>
                        </a:rPr>
                        <a:t>for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reviewers</a:t>
                      </a:r>
                      <a:r>
                        <a:rPr lang="nl-NL" sz="1200" b="0" u="none" dirty="0">
                          <a:latin typeface="+mn-lt"/>
                        </a:rPr>
                        <a:t>, </a:t>
                      </a:r>
                      <a:r>
                        <a:rPr lang="nl-NL" sz="1200" b="0" u="none" dirty="0" err="1">
                          <a:latin typeface="+mn-lt"/>
                        </a:rPr>
                        <a:t>specifically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focusing</a:t>
                      </a:r>
                      <a:r>
                        <a:rPr lang="nl-NL" sz="1200" b="0" u="none" dirty="0">
                          <a:latin typeface="+mn-lt"/>
                        </a:rPr>
                        <a:t> on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performance of </a:t>
                      </a:r>
                      <a:r>
                        <a:rPr lang="nl-NL" sz="1200" b="0" u="none" dirty="0" err="1">
                          <a:latin typeface="+mn-lt"/>
                        </a:rPr>
                        <a:t>an</a:t>
                      </a:r>
                      <a:r>
                        <a:rPr lang="nl-NL" sz="1200" b="0" u="none" dirty="0">
                          <a:latin typeface="+mn-lt"/>
                        </a:rPr>
                        <a:t> EQCR. </a:t>
                      </a:r>
                      <a:r>
                        <a:rPr lang="nl-NL" sz="1200" b="0" u="none" dirty="0" err="1">
                          <a:latin typeface="+mn-lt"/>
                        </a:rPr>
                        <a:t>This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can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contribute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competence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consistent </a:t>
                      </a:r>
                      <a:r>
                        <a:rPr lang="nl-NL" sz="1200" b="0" u="none" dirty="0" err="1">
                          <a:latin typeface="+mn-lt"/>
                        </a:rPr>
                        <a:t>implementation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review.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1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lang="nl-NL" sz="1200" kern="1200" dirty="0">
                        <a:solidFill>
                          <a:srgbClr val="45156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Ensure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that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assigned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has as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much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time as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necessary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perform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review in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sufficient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depth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latin typeface="+mn-lt"/>
                        </a:rPr>
                        <a:t>Perform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review in </a:t>
                      </a:r>
                      <a:r>
                        <a:rPr lang="nl-NL" sz="1200" b="0" u="none" dirty="0" err="1">
                          <a:latin typeface="+mn-lt"/>
                        </a:rPr>
                        <a:t>sufficient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depth</a:t>
                      </a:r>
                      <a:r>
                        <a:rPr lang="nl-NL" sz="1200" b="0" u="none" dirty="0">
                          <a:latin typeface="+mn-lt"/>
                        </a:rPr>
                        <a:t>, </a:t>
                      </a:r>
                      <a:r>
                        <a:rPr lang="nl-NL" sz="1200" b="0" u="none" dirty="0" err="1">
                          <a:latin typeface="+mn-lt"/>
                        </a:rPr>
                        <a:t>regardless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perceived</a:t>
                      </a:r>
                      <a:r>
                        <a:rPr lang="nl-NL" sz="1200" b="0" u="none" dirty="0">
                          <a:latin typeface="+mn-lt"/>
                        </a:rPr>
                        <a:t> or </a:t>
                      </a:r>
                      <a:r>
                        <a:rPr lang="nl-NL" sz="1200" b="0" u="none" dirty="0" err="1">
                          <a:latin typeface="+mn-lt"/>
                        </a:rPr>
                        <a:t>identified</a:t>
                      </a:r>
                      <a:r>
                        <a:rPr lang="nl-NL" sz="1200" b="0" u="none" dirty="0">
                          <a:latin typeface="+mn-lt"/>
                        </a:rPr>
                        <a:t> time </a:t>
                      </a:r>
                      <a:r>
                        <a:rPr lang="nl-NL" sz="1200" b="0" u="none" dirty="0" err="1">
                          <a:latin typeface="+mn-lt"/>
                        </a:rPr>
                        <a:t>constraints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b="0" u="non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87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lang="nl-NL" sz="1200" kern="1200" dirty="0">
                        <a:solidFill>
                          <a:srgbClr val="45156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Identify any undesirable hierarchical relationships.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Identify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any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undesirable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hierarchical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relationships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between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external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auditor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whether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is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dependent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on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external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auditor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for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their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functioning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performance.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0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600369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considers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example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Identifying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hierarchical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relationship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demonstrates</a:t>
            </a:r>
            <a:r>
              <a:rPr lang="nl-NL" sz="1600" dirty="0">
                <a:solidFill>
                  <a:srgbClr val="000000"/>
                </a:solidFill>
              </a:rPr>
              <a:t> professional </a:t>
            </a:r>
            <a:r>
              <a:rPr lang="nl-NL" sz="1600" dirty="0" err="1">
                <a:solidFill>
                  <a:srgbClr val="000000"/>
                </a:solidFill>
              </a:rPr>
              <a:t>scepticism</a:t>
            </a:r>
            <a:r>
              <a:rPr lang="nl-NL" sz="1600" dirty="0">
                <a:solidFill>
                  <a:srgbClr val="000000"/>
                </a:solidFill>
              </a:rPr>
              <a:t> on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part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. The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themselves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highlighted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needed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additional</a:t>
            </a:r>
            <a:r>
              <a:rPr lang="nl-NL" sz="1600" dirty="0">
                <a:solidFill>
                  <a:srgbClr val="000000"/>
                </a:solidFill>
              </a:rPr>
              <a:t> support in light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relationships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Good example from the assessment with regard to competence 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600369"/>
            <a:ext cx="5148000" cy="2569021"/>
          </a:xfrm>
          <a:prstGeom prst="rect">
            <a:avLst/>
          </a:prstGeom>
          <a:solidFill>
            <a:srgbClr val="E9E5FF"/>
          </a:solidFill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Identifying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hierarchical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relationships</a:t>
            </a:r>
            <a:endParaRPr lang="nl-NL" b="1" dirty="0">
              <a:solidFill>
                <a:schemeClr val="tx2"/>
              </a:solidFill>
              <a:latin typeface="+mj-lt"/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was </a:t>
            </a:r>
            <a:r>
              <a:rPr lang="nl-NL" dirty="0" err="1"/>
              <a:t>assigned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firm</a:t>
            </a:r>
            <a:r>
              <a:rPr lang="nl-NL" dirty="0"/>
              <a:t> as a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safeguard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statutory</a:t>
            </a:r>
            <a:r>
              <a:rPr lang="nl-NL" dirty="0"/>
              <a:t> audit,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identified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undesirable</a:t>
            </a:r>
            <a:r>
              <a:rPr lang="nl-NL" dirty="0"/>
              <a:t> </a:t>
            </a:r>
            <a:r>
              <a:rPr lang="nl-NL" dirty="0" err="1"/>
              <a:t>hierarchical</a:t>
            </a:r>
            <a:r>
              <a:rPr lang="nl-NL" dirty="0"/>
              <a:t> </a:t>
            </a:r>
            <a:r>
              <a:rPr lang="nl-NL" dirty="0" err="1"/>
              <a:t>relationship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auditor. In response, </a:t>
            </a:r>
            <a:r>
              <a:rPr lang="nl-NL" dirty="0" err="1"/>
              <a:t>the</a:t>
            </a:r>
            <a:r>
              <a:rPr lang="nl-NL" dirty="0"/>
              <a:t> board of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firm</a:t>
            </a:r>
            <a:r>
              <a:rPr lang="nl-NL" dirty="0"/>
              <a:t> </a:t>
            </a:r>
            <a:r>
              <a:rPr lang="nl-NL" dirty="0" err="1"/>
              <a:t>promised</a:t>
            </a:r>
            <a:r>
              <a:rPr lang="nl-NL" dirty="0"/>
              <a:t> </a:t>
            </a:r>
            <a:r>
              <a:rPr lang="nl-NL" dirty="0" err="1"/>
              <a:t>additional</a:t>
            </a:r>
            <a:r>
              <a:rPr lang="nl-NL" dirty="0"/>
              <a:t> support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 manager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organisation's</a:t>
            </a:r>
            <a:r>
              <a:rPr lang="nl-NL" dirty="0"/>
              <a:t> </a:t>
            </a:r>
            <a:r>
              <a:rPr lang="nl-NL" dirty="0" err="1"/>
              <a:t>technical</a:t>
            </a:r>
            <a:r>
              <a:rPr lang="nl-NL" dirty="0"/>
              <a:t> office.</a:t>
            </a:r>
          </a:p>
        </p:txBody>
      </p:sp>
      <p:pic>
        <p:nvPicPr>
          <p:cNvPr id="8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1AD25B10-6008-E640-BC49-6FE68A287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483912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600369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considers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example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Performing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 in a team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rely</a:t>
            </a:r>
            <a:r>
              <a:rPr lang="nl-NL" sz="1600" dirty="0">
                <a:solidFill>
                  <a:srgbClr val="000000"/>
                </a:solidFill>
              </a:rPr>
              <a:t> on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experience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colleagues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share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work</a:t>
            </a:r>
            <a:r>
              <a:rPr lang="nl-NL" sz="1600" dirty="0">
                <a:solidFill>
                  <a:srgbClr val="000000"/>
                </a:solidFill>
              </a:rPr>
              <a:t> load as well as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possibility</a:t>
            </a:r>
            <a:r>
              <a:rPr lang="nl-NL" sz="1600" dirty="0">
                <a:solidFill>
                  <a:srgbClr val="000000"/>
                </a:solidFill>
              </a:rPr>
              <a:t> of sparring </a:t>
            </a:r>
            <a:r>
              <a:rPr lang="nl-NL" sz="1600" dirty="0" err="1">
                <a:solidFill>
                  <a:srgbClr val="000000"/>
                </a:solidFill>
              </a:rPr>
              <a:t>between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reviewers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benefits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overall </a:t>
            </a:r>
            <a:r>
              <a:rPr lang="nl-NL" sz="1600" dirty="0" err="1">
                <a:solidFill>
                  <a:srgbClr val="000000"/>
                </a:solidFill>
              </a:rPr>
              <a:t>competence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 </a:t>
            </a:r>
            <a:r>
              <a:rPr lang="nl-NL" sz="1600" dirty="0" err="1">
                <a:solidFill>
                  <a:srgbClr val="000000"/>
                </a:solidFill>
              </a:rPr>
              <a:t>reviewer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pPr marL="4320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Good example from the assessment with regard to competence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600369"/>
            <a:ext cx="5148000" cy="3532822"/>
          </a:xfrm>
          <a:prstGeom prst="rect">
            <a:avLst/>
          </a:prstGeom>
          <a:noFill/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EQCR team</a:t>
            </a: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The EQCR was </a:t>
            </a:r>
            <a:r>
              <a:rPr lang="nl-NL" dirty="0" err="1"/>
              <a:t>performed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EQCR team: </a:t>
            </a:r>
            <a:r>
              <a:rPr lang="nl-NL" dirty="0" err="1"/>
              <a:t>an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ultimate </a:t>
            </a:r>
            <a:r>
              <a:rPr lang="nl-NL" dirty="0" err="1"/>
              <a:t>responsibility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EQCR team member. The </a:t>
            </a:r>
            <a:r>
              <a:rPr lang="nl-NL" dirty="0" err="1"/>
              <a:t>combination</a:t>
            </a:r>
            <a:r>
              <a:rPr lang="nl-NL" dirty="0"/>
              <a:t> of </a:t>
            </a:r>
            <a:r>
              <a:rPr lang="nl-NL" dirty="0" err="1"/>
              <a:t>wide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fresh</a:t>
            </a:r>
            <a:r>
              <a:rPr lang="nl-NL" dirty="0"/>
              <a:t> </a:t>
            </a:r>
            <a:r>
              <a:rPr lang="nl-NL" dirty="0" err="1"/>
              <a:t>perspective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possibility</a:t>
            </a:r>
            <a:r>
              <a:rPr lang="nl-NL" dirty="0"/>
              <a:t> of sparring </a:t>
            </a:r>
            <a:r>
              <a:rPr lang="nl-NL" dirty="0" err="1"/>
              <a:t>between</a:t>
            </a:r>
            <a:r>
              <a:rPr lang="nl-NL" dirty="0"/>
              <a:t> EQC </a:t>
            </a:r>
            <a:r>
              <a:rPr lang="nl-NL" dirty="0" err="1"/>
              <a:t>reviewers</a:t>
            </a:r>
            <a:r>
              <a:rPr lang="nl-NL" dirty="0"/>
              <a:t> </a:t>
            </a:r>
            <a:r>
              <a:rPr lang="nl-NL" dirty="0" err="1"/>
              <a:t>contributed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performance of </a:t>
            </a:r>
            <a:r>
              <a:rPr lang="nl-NL" dirty="0" err="1"/>
              <a:t>the</a:t>
            </a:r>
            <a:r>
              <a:rPr lang="nl-NL" dirty="0"/>
              <a:t> EQCR. The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ultimate </a:t>
            </a:r>
            <a:r>
              <a:rPr lang="nl-NL" dirty="0" err="1"/>
              <a:t>responsibility</a:t>
            </a:r>
            <a:r>
              <a:rPr lang="nl-NL" dirty="0"/>
              <a:t> has </a:t>
            </a:r>
            <a:r>
              <a:rPr lang="nl-NL" dirty="0" err="1"/>
              <a:t>extensive</a:t>
            </a:r>
            <a:r>
              <a:rPr lang="nl-NL" dirty="0"/>
              <a:t> relevant professional </a:t>
            </a:r>
            <a:r>
              <a:rPr lang="nl-NL" dirty="0" err="1"/>
              <a:t>experience</a:t>
            </a:r>
            <a:r>
              <a:rPr lang="nl-NL" dirty="0"/>
              <a:t> as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auditor, </a:t>
            </a:r>
            <a:r>
              <a:rPr lang="nl-NL" dirty="0" err="1"/>
              <a:t>extensive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as </a:t>
            </a:r>
            <a:r>
              <a:rPr lang="nl-NL" dirty="0" err="1"/>
              <a:t>an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has </a:t>
            </a:r>
            <a:r>
              <a:rPr lang="nl-NL" dirty="0" err="1"/>
              <a:t>occupied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of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client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five </a:t>
            </a:r>
            <a:r>
              <a:rPr lang="nl-NL" dirty="0" err="1"/>
              <a:t>years</a:t>
            </a:r>
            <a:r>
              <a:rPr lang="nl-NL" dirty="0"/>
              <a:t>. The EQC team member has relevant professional </a:t>
            </a:r>
            <a:r>
              <a:rPr lang="nl-NL" dirty="0" err="1"/>
              <a:t>experience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client’s</a:t>
            </a:r>
            <a:r>
              <a:rPr lang="nl-NL" dirty="0"/>
              <a:t> sector </a:t>
            </a:r>
            <a:r>
              <a:rPr lang="nl-NL" dirty="0" err="1"/>
              <a:t>and</a:t>
            </a:r>
            <a:r>
              <a:rPr lang="nl-NL" dirty="0"/>
              <a:t> was </a:t>
            </a:r>
            <a:r>
              <a:rPr lang="nl-NL" dirty="0" err="1"/>
              <a:t>newly</a:t>
            </a:r>
            <a:r>
              <a:rPr lang="nl-NL" dirty="0"/>
              <a:t> </a:t>
            </a:r>
            <a:r>
              <a:rPr lang="nl-NL" dirty="0" err="1"/>
              <a:t>assigned</a:t>
            </a:r>
            <a:r>
              <a:rPr lang="nl-NL" dirty="0"/>
              <a:t> as EQC </a:t>
            </a:r>
            <a:r>
              <a:rPr lang="nl-NL" dirty="0" err="1"/>
              <a:t>reviewer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respective</a:t>
            </a:r>
            <a:r>
              <a:rPr lang="nl-NL" dirty="0"/>
              <a:t> audit. </a:t>
            </a:r>
          </a:p>
          <a:p>
            <a:pPr marL="43200" lvl="0" indent="0">
              <a:buFont typeface="Calibri Light" panose="020F0302020204030204" pitchFamily="34" charset="0"/>
              <a:buNone/>
            </a:pPr>
            <a:endParaRPr lang="nl-NL" dirty="0"/>
          </a:p>
        </p:txBody>
      </p:sp>
      <p:pic>
        <p:nvPicPr>
          <p:cNvPr id="5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817696CB-A4C8-C791-F01D-5B04F1BB5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483912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2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1DA707A-A7D1-774C-B00E-F8918BA803E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b="12748"/>
          <a:stretch/>
        </p:blipFill>
        <p:spPr>
          <a:xfrm>
            <a:off x="6857999" y="787320"/>
            <a:ext cx="5329080" cy="530856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8B7914-AED7-1B4F-9A8D-392E0223891E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solidFill>
            <a:srgbClr val="7261A2">
              <a:alpha val="30196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89DF7A-121F-2243-9691-5A934957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Contents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CE95A2-9B22-F345-A72F-64CDC4931E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numCol="1" spcCol="360000" rtlCol="0" anchor="t">
            <a:noAutofit/>
          </a:bodyPr>
          <a:lstStyle/>
          <a:p>
            <a:pPr marL="186690" indent="-143510"/>
            <a:r>
              <a:rPr lang="nl-NL" dirty="0" err="1">
                <a:hlinkClick r:id="rId3" action="ppaction://hlinksldjump"/>
              </a:rPr>
              <a:t>Importance</a:t>
            </a:r>
            <a:r>
              <a:rPr lang="nl-NL" dirty="0">
                <a:ea typeface="+mn-lt"/>
                <a:cs typeface="+mn-lt"/>
                <a:hlinkClick r:id="rId3" action="ppaction://hlinksldjump"/>
              </a:rPr>
              <a:t> of EQCR as a </a:t>
            </a:r>
            <a:r>
              <a:rPr lang="nl-NL" dirty="0" err="1">
                <a:ea typeface="+mn-lt"/>
                <a:cs typeface="+mn-lt"/>
                <a:hlinkClick r:id="rId3" action="ppaction://hlinksldjump"/>
              </a:rPr>
              <a:t>quality</a:t>
            </a:r>
            <a:r>
              <a:rPr lang="nl-NL" dirty="0">
                <a:ea typeface="+mn-lt"/>
                <a:cs typeface="+mn-lt"/>
                <a:hlinkClick r:id="rId3" action="ppaction://hlinksldjump"/>
              </a:rPr>
              <a:t> </a:t>
            </a:r>
            <a:r>
              <a:rPr lang="nl-NL" dirty="0" err="1">
                <a:ea typeface="+mn-lt"/>
                <a:cs typeface="+mn-lt"/>
                <a:hlinkClick r:id="rId3" action="ppaction://hlinksldjump"/>
              </a:rPr>
              <a:t>safeguard</a:t>
            </a:r>
            <a:r>
              <a:rPr lang="nl-NL" dirty="0">
                <a:ea typeface="+mn-lt"/>
                <a:cs typeface="+mn-lt"/>
                <a:hlinkClick r:id="rId3" action="ppaction://hlinksldjump"/>
              </a:rPr>
              <a:t> </a:t>
            </a:r>
            <a:endParaRPr lang="nl-NL" dirty="0">
              <a:ea typeface="+mn-lt"/>
              <a:cs typeface="+mn-lt"/>
            </a:endParaRPr>
          </a:p>
          <a:p>
            <a:pPr marL="186690" indent="-143510"/>
            <a:r>
              <a:rPr lang="nl-NL" dirty="0">
                <a:hlinkClick r:id="rId4" action="ppaction://hlinksldjump"/>
              </a:rPr>
              <a:t>The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 AFM </a:t>
            </a:r>
            <a:r>
              <a:rPr lang="nl-NL" dirty="0" err="1">
                <a:ea typeface="+mn-lt"/>
                <a:cs typeface="+mn-lt"/>
                <a:hlinkClick r:id="rId4" action="ppaction://hlinksldjump"/>
              </a:rPr>
              <a:t>performed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 </a:t>
            </a:r>
            <a:r>
              <a:rPr lang="nl-NL" dirty="0" err="1">
                <a:ea typeface="+mn-lt"/>
                <a:cs typeface="+mn-lt"/>
                <a:hlinkClick r:id="rId4" action="ppaction://hlinksldjump"/>
              </a:rPr>
              <a:t>an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 assessment of </a:t>
            </a:r>
            <a:r>
              <a:rPr lang="nl-NL" dirty="0" err="1">
                <a:ea typeface="+mn-lt"/>
                <a:cs typeface="+mn-lt"/>
                <a:hlinkClick r:id="rId4" action="ppaction://hlinksldjump"/>
              </a:rPr>
              <a:t>the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 EQCR (</a:t>
            </a:r>
            <a:r>
              <a:rPr lang="nl-NL" dirty="0" err="1">
                <a:ea typeface="+mn-lt"/>
                <a:cs typeface="+mn-lt"/>
                <a:hlinkClick r:id="rId4" action="ppaction://hlinksldjump"/>
              </a:rPr>
              <a:t>including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 </a:t>
            </a:r>
            <a:r>
              <a:rPr lang="nl-NL" dirty="0" err="1">
                <a:ea typeface="+mn-lt"/>
                <a:cs typeface="+mn-lt"/>
                <a:hlinkClick r:id="rId4" action="ppaction://hlinksldjump"/>
              </a:rPr>
              <a:t>the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 </a:t>
            </a:r>
            <a:r>
              <a:rPr lang="nl-NL" dirty="0" err="1">
                <a:ea typeface="+mn-lt"/>
                <a:cs typeface="+mn-lt"/>
                <a:hlinkClick r:id="rId4" action="ppaction://hlinksldjump"/>
              </a:rPr>
              <a:t>legal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 </a:t>
            </a:r>
            <a:r>
              <a:rPr lang="nl-NL" dirty="0" err="1">
                <a:ea typeface="+mn-lt"/>
                <a:cs typeface="+mn-lt"/>
                <a:hlinkClick r:id="rId4" action="ppaction://hlinksldjump"/>
              </a:rPr>
              <a:t>framework</a:t>
            </a:r>
            <a:r>
              <a:rPr lang="nl-NL" dirty="0">
                <a:ea typeface="+mn-lt"/>
                <a:cs typeface="+mn-lt"/>
                <a:hlinkClick r:id="rId4" action="ppaction://hlinksldjump"/>
              </a:rPr>
              <a:t>)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  <a:hlinkClick r:id="rId5" action="ppaction://hlinksldjump"/>
              </a:rPr>
              <a:t>Results of our assessment </a:t>
            </a:r>
          </a:p>
          <a:p>
            <a:pPr marL="186690" indent="-143510"/>
            <a:r>
              <a:rPr lang="nl-NL" dirty="0">
                <a:ea typeface="+mn-lt"/>
                <a:cs typeface="+mn-lt"/>
                <a:hlinkClick r:id="rId6" action="ppaction://hlinksldjump"/>
              </a:rPr>
              <a:t>Attributes that contribute to an in-depth review and examples of good practice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  <a:hlinkClick r:id="rId7" action="ppaction://hlinksldjump"/>
              </a:rPr>
              <a:t>Attributes that contribute to competence and involvement and examples of good practice </a:t>
            </a:r>
            <a:endParaRPr lang="nl-NL" dirty="0">
              <a:ea typeface="+mn-lt"/>
              <a:cs typeface="+mn-lt"/>
            </a:endParaRPr>
          </a:p>
          <a:p>
            <a:pPr marL="186690" indent="-143510"/>
            <a:r>
              <a:rPr lang="nl-NL" dirty="0">
                <a:ea typeface="+mn-lt"/>
                <a:cs typeface="+mn-lt"/>
                <a:hlinkClick r:id="rId8" action="ppaction://hlinksldjump"/>
              </a:rPr>
              <a:t>Attributes that contribute to a robust quality-control system and examples of good practice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  <a:hlinkClick r:id="rId9" action="ppaction://hlinksldjump"/>
              </a:rPr>
              <a:t>Frequent findings in focus area </a:t>
            </a:r>
            <a:endParaRPr lang="nl-NL" dirty="0">
              <a:ea typeface="+mn-lt"/>
              <a:cs typeface="+mn-lt"/>
            </a:endParaRPr>
          </a:p>
          <a:p>
            <a:pPr marL="186690" indent="-143510"/>
            <a:r>
              <a:rPr lang="nl-NL" dirty="0" err="1">
                <a:ea typeface="+mn-lt"/>
                <a:cs typeface="+mn-lt"/>
                <a:hlinkClick r:id="rId10" action="ppaction://hlinksldjump"/>
              </a:rPr>
              <a:t>What</a:t>
            </a:r>
            <a:r>
              <a:rPr lang="nl-NL" dirty="0">
                <a:ea typeface="+mn-lt"/>
                <a:cs typeface="+mn-lt"/>
                <a:hlinkClick r:id="rId10" action="ppaction://hlinksldjump"/>
              </a:rPr>
              <a:t> does </a:t>
            </a:r>
            <a:r>
              <a:rPr lang="nl-NL" dirty="0" err="1">
                <a:ea typeface="+mn-lt"/>
                <a:cs typeface="+mn-lt"/>
                <a:hlinkClick r:id="rId10" action="ppaction://hlinksldjump"/>
              </a:rPr>
              <a:t>the</a:t>
            </a:r>
            <a:r>
              <a:rPr lang="nl-NL" dirty="0">
                <a:ea typeface="+mn-lt"/>
                <a:cs typeface="+mn-lt"/>
                <a:hlinkClick r:id="rId10" action="ppaction://hlinksldjump"/>
              </a:rPr>
              <a:t> AFM </a:t>
            </a:r>
            <a:r>
              <a:rPr lang="nl-NL" dirty="0" err="1">
                <a:ea typeface="+mn-lt"/>
                <a:cs typeface="+mn-lt"/>
                <a:hlinkClick r:id="rId10" action="ppaction://hlinksldjump"/>
              </a:rPr>
              <a:t>expect</a:t>
            </a:r>
            <a:r>
              <a:rPr lang="nl-NL" dirty="0">
                <a:ea typeface="+mn-lt"/>
                <a:cs typeface="+mn-lt"/>
                <a:hlinkClick r:id="rId10" action="ppaction://hlinksldjump"/>
              </a:rPr>
              <a:t>? </a:t>
            </a:r>
            <a:endParaRPr lang="nl-NL" dirty="0">
              <a:ea typeface="+mn-lt"/>
              <a:cs typeface="+mn-lt"/>
            </a:endParaRPr>
          </a:p>
          <a:p>
            <a:pPr marL="186690" indent="-143510"/>
            <a:endParaRPr lang="nl-NL" dirty="0">
              <a:cs typeface="Calibri Light"/>
            </a:endParaRPr>
          </a:p>
          <a:p>
            <a:pPr marL="186690" indent="-143510"/>
            <a:endParaRPr lang="nl-NL" dirty="0">
              <a:cs typeface="Calibri Light"/>
            </a:endParaRPr>
          </a:p>
          <a:p>
            <a:pPr marL="186690" indent="-143510"/>
            <a:endParaRPr lang="nl-NL" dirty="0">
              <a:cs typeface="Calibri Light"/>
            </a:endParaRPr>
          </a:p>
          <a:p>
            <a:pPr marL="186690" indent="-143510"/>
            <a:endParaRPr lang="nl-NL" dirty="0">
              <a:cs typeface="Calibri Light"/>
            </a:endParaRPr>
          </a:p>
          <a:p>
            <a:pPr marL="186690" indent="-143510"/>
            <a:endParaRPr lang="nl-NL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0968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3AFF-F889-3941-BB7A-BDDCBF6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>
                <a:solidFill>
                  <a:srgbClr val="3E1B68"/>
                </a:solidFill>
                <a:effectLst/>
                <a:latin typeface="Calibri" panose="020F0502020204030204" pitchFamily="34" charset="0"/>
                <a:cs typeface="Maiandra GD" panose="020E0502030308020204" pitchFamily="34" charset="0"/>
              </a:rPr>
              <a:t>Quality-control system for the EQCR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F72C6-7102-664D-92B9-AE2EB831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2498"/>
            <a:ext cx="10682420" cy="1094927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table</a:t>
            </a:r>
            <a:r>
              <a:rPr lang="nl-NL" sz="1600" dirty="0">
                <a:solidFill>
                  <a:srgbClr val="000000"/>
                </a:solidFill>
              </a:rPr>
              <a:t> below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number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emerged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assessment. These </a:t>
            </a:r>
            <a:r>
              <a:rPr lang="nl-NL" sz="1600" dirty="0" err="1">
                <a:solidFill>
                  <a:srgbClr val="000000"/>
                </a:solidFill>
              </a:rPr>
              <a:t>attributes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contribute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robust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-control system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EQCR. The </a:t>
            </a:r>
            <a:r>
              <a:rPr lang="nl-NL" sz="1600" dirty="0" err="1">
                <a:solidFill>
                  <a:srgbClr val="000000"/>
                </a:solidFill>
              </a:rPr>
              <a:t>following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a full summary of </a:t>
            </a:r>
            <a:r>
              <a:rPr lang="nl-NL" sz="1600" dirty="0" err="1">
                <a:solidFill>
                  <a:srgbClr val="000000"/>
                </a:solidFill>
              </a:rPr>
              <a:t>requirements</a:t>
            </a:r>
            <a:r>
              <a:rPr lang="nl-NL" sz="1600" dirty="0">
                <a:solidFill>
                  <a:srgbClr val="000000"/>
                </a:solidFill>
              </a:rPr>
              <a:t> in relevant </a:t>
            </a:r>
            <a:r>
              <a:rPr lang="nl-NL" sz="1600" dirty="0" err="1">
                <a:solidFill>
                  <a:srgbClr val="000000"/>
                </a:solidFill>
              </a:rPr>
              <a:t>laws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regulations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4FEB23-1732-D945-AE86-1D0A4E599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01579"/>
              </p:ext>
            </p:extLst>
          </p:nvPr>
        </p:nvGraphicFramePr>
        <p:xfrm>
          <a:off x="788415" y="2536501"/>
          <a:ext cx="10654285" cy="2468880"/>
        </p:xfrm>
        <a:graphic>
          <a:graphicData uri="http://schemas.openxmlformats.org/drawingml/2006/table">
            <a:tbl>
              <a:tblPr bandRow="1">
                <a:tableStyleId>{1845A7F6-EC5A-4F11-AC8E-583B8991D582}</a:tableStyleId>
              </a:tblPr>
              <a:tblGrid>
                <a:gridCol w="350315">
                  <a:extLst>
                    <a:ext uri="{9D8B030D-6E8A-4147-A177-3AD203B41FA5}">
                      <a16:colId xmlns:a16="http://schemas.microsoft.com/office/drawing/2014/main" val="3911301206"/>
                    </a:ext>
                  </a:extLst>
                </a:gridCol>
                <a:gridCol w="3492071">
                  <a:extLst>
                    <a:ext uri="{9D8B030D-6E8A-4147-A177-3AD203B41FA5}">
                      <a16:colId xmlns:a16="http://schemas.microsoft.com/office/drawing/2014/main" val="4232001659"/>
                    </a:ext>
                  </a:extLst>
                </a:gridCol>
                <a:gridCol w="6811899">
                  <a:extLst>
                    <a:ext uri="{9D8B030D-6E8A-4147-A177-3AD203B41FA5}">
                      <a16:colId xmlns:a16="http://schemas.microsoft.com/office/drawing/2014/main" val="231608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rgbClr val="45156C"/>
                          </a:solidFill>
                          <a:latin typeface="+mn-lt"/>
                        </a:rPr>
                        <a:t>✓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Assessment of </a:t>
                      </a:r>
                      <a:r>
                        <a:rPr lang="nl-NL" sz="1200" dirty="0" err="1">
                          <a:latin typeface="+mn-lt"/>
                        </a:rPr>
                        <a:t>competence</a:t>
                      </a:r>
                      <a:r>
                        <a:rPr lang="nl-NL" sz="1200" dirty="0">
                          <a:latin typeface="+mn-lt"/>
                        </a:rPr>
                        <a:t> of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(Legal </a:t>
                      </a:r>
                      <a:r>
                        <a:rPr lang="nl-NL" sz="1200" dirty="0" err="1">
                          <a:latin typeface="+mn-lt"/>
                        </a:rPr>
                        <a:t>obligation</a:t>
                      </a:r>
                      <a:r>
                        <a:rPr lang="nl-NL" sz="1200" dirty="0">
                          <a:latin typeface="+mn-lt"/>
                        </a:rPr>
                        <a:t>).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latin typeface="+mn-lt"/>
                        </a:rPr>
                        <a:t>When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assigning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, </a:t>
                      </a:r>
                      <a:r>
                        <a:rPr lang="nl-NL" sz="1200" b="0" u="none" dirty="0" err="1">
                          <a:latin typeface="+mn-lt"/>
                        </a:rPr>
                        <a:t>assess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whether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 is </a:t>
                      </a:r>
                      <a:r>
                        <a:rPr lang="nl-NL" sz="1200" b="0" u="none" dirty="0" err="1">
                          <a:latin typeface="+mn-lt"/>
                        </a:rPr>
                        <a:t>sufficiently</a:t>
                      </a:r>
                      <a:r>
                        <a:rPr lang="nl-NL" sz="1200" b="0" u="none" dirty="0">
                          <a:latin typeface="+mn-lt"/>
                        </a:rPr>
                        <a:t> competent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has </a:t>
                      </a:r>
                      <a:r>
                        <a:rPr lang="nl-NL" sz="1200" b="0" u="none" dirty="0" err="1">
                          <a:latin typeface="+mn-lt"/>
                        </a:rPr>
                        <a:t>sufficient</a:t>
                      </a:r>
                      <a:r>
                        <a:rPr lang="nl-NL" sz="1200" b="0" u="none" dirty="0">
                          <a:latin typeface="+mn-lt"/>
                        </a:rPr>
                        <a:t> relevant professional </a:t>
                      </a:r>
                      <a:r>
                        <a:rPr lang="nl-NL" sz="1200" b="0" u="none" dirty="0" err="1">
                          <a:latin typeface="+mn-lt"/>
                        </a:rPr>
                        <a:t>experience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review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statutory</a:t>
                      </a:r>
                      <a:r>
                        <a:rPr lang="nl-NL" sz="1200" b="0" u="none" dirty="0">
                          <a:latin typeface="+mn-lt"/>
                        </a:rPr>
                        <a:t> audit.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36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Ensure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independence</a:t>
                      </a:r>
                      <a:r>
                        <a:rPr lang="nl-NL" sz="1200" dirty="0"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(Legal </a:t>
                      </a:r>
                      <a:r>
                        <a:rPr lang="nl-NL" sz="1200" dirty="0" err="1">
                          <a:latin typeface="+mn-lt"/>
                        </a:rPr>
                        <a:t>obligation</a:t>
                      </a:r>
                      <a:r>
                        <a:rPr lang="nl-NL" sz="1200" dirty="0">
                          <a:latin typeface="+mn-lt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Ensure </a:t>
                      </a:r>
                      <a:r>
                        <a:rPr lang="nl-NL" sz="1200" dirty="0" err="1">
                          <a:latin typeface="+mn-lt"/>
                        </a:rPr>
                        <a:t>that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is independent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external</a:t>
                      </a:r>
                      <a:r>
                        <a:rPr lang="nl-NL" sz="1200" dirty="0">
                          <a:latin typeface="+mn-lt"/>
                        </a:rPr>
                        <a:t> auditor,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audit team 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audit </a:t>
                      </a:r>
                      <a:r>
                        <a:rPr lang="nl-NL" sz="1200" dirty="0" err="1">
                          <a:latin typeface="+mn-lt"/>
                        </a:rPr>
                        <a:t>client</a:t>
                      </a:r>
                      <a:r>
                        <a:rPr lang="nl-NL" sz="1200" dirty="0">
                          <a:latin typeface="+mn-lt"/>
                        </a:rPr>
                        <a:t>. Ensure </a:t>
                      </a:r>
                      <a:r>
                        <a:rPr lang="nl-NL" sz="1200" dirty="0" err="1">
                          <a:latin typeface="+mn-lt"/>
                        </a:rPr>
                        <a:t>also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that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was </a:t>
                      </a:r>
                      <a:r>
                        <a:rPr lang="nl-NL" sz="1200" dirty="0" err="1">
                          <a:latin typeface="+mn-lt"/>
                        </a:rPr>
                        <a:t>not</a:t>
                      </a:r>
                      <a:r>
                        <a:rPr lang="nl-NL" sz="1200" dirty="0">
                          <a:latin typeface="+mn-lt"/>
                        </a:rPr>
                        <a:t> (</a:t>
                      </a:r>
                      <a:r>
                        <a:rPr lang="nl-NL" sz="1200" dirty="0" err="1">
                          <a:latin typeface="+mn-lt"/>
                        </a:rPr>
                        <a:t>previously</a:t>
                      </a:r>
                      <a:r>
                        <a:rPr lang="nl-NL" sz="1200" dirty="0">
                          <a:latin typeface="+mn-lt"/>
                        </a:rPr>
                        <a:t>) </a:t>
                      </a:r>
                      <a:r>
                        <a:rPr lang="nl-NL" sz="1200" dirty="0" err="1">
                          <a:latin typeface="+mn-lt"/>
                        </a:rPr>
                        <a:t>involved</a:t>
                      </a:r>
                      <a:r>
                        <a:rPr lang="nl-NL" sz="1200" dirty="0">
                          <a:latin typeface="+mn-lt"/>
                        </a:rPr>
                        <a:t> in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performance of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statutory</a:t>
                      </a:r>
                      <a:r>
                        <a:rPr lang="nl-NL" sz="1200" dirty="0">
                          <a:latin typeface="+mn-lt"/>
                        </a:rPr>
                        <a:t> audit.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1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Assess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whether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assigned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has </a:t>
                      </a:r>
                      <a:r>
                        <a:rPr lang="nl-NL" sz="1200" dirty="0" err="1">
                          <a:latin typeface="+mn-lt"/>
                        </a:rPr>
                        <a:t>sufficient</a:t>
                      </a:r>
                      <a:r>
                        <a:rPr lang="nl-NL" sz="1200" dirty="0">
                          <a:latin typeface="+mn-lt"/>
                        </a:rPr>
                        <a:t> time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perform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EQCR </a:t>
                      </a:r>
                      <a:r>
                        <a:rPr lang="nl-NL" sz="1200" dirty="0" err="1">
                          <a:latin typeface="+mn-lt"/>
                        </a:rPr>
                        <a:t>properly</a:t>
                      </a:r>
                      <a:r>
                        <a:rPr lang="nl-NL" sz="1200" dirty="0">
                          <a:latin typeface="+mn-lt"/>
                        </a:rPr>
                        <a:t> (Legal </a:t>
                      </a:r>
                      <a:r>
                        <a:rPr lang="nl-NL" sz="1200" dirty="0" err="1">
                          <a:latin typeface="+mn-lt"/>
                        </a:rPr>
                        <a:t>obligation</a:t>
                      </a:r>
                      <a:r>
                        <a:rPr lang="nl-NL" sz="1200" dirty="0">
                          <a:latin typeface="+mn-lt"/>
                        </a:rPr>
                        <a:t>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latin typeface="+mn-lt"/>
                        </a:rPr>
                        <a:t>When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assigning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, </a:t>
                      </a:r>
                      <a:r>
                        <a:rPr lang="nl-NL" sz="1200" b="0" u="none" dirty="0" err="1">
                          <a:latin typeface="+mn-lt"/>
                        </a:rPr>
                        <a:t>assess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time </a:t>
                      </a:r>
                      <a:r>
                        <a:rPr lang="nl-NL" sz="1200" b="0" u="none" dirty="0" err="1">
                          <a:latin typeface="+mn-lt"/>
                        </a:rPr>
                        <a:t>available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  <a:r>
                        <a:rPr lang="nl-NL" sz="1200" b="0" u="none" dirty="0" err="1">
                          <a:latin typeface="+mn-lt"/>
                        </a:rPr>
                        <a:t>Include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time </a:t>
                      </a:r>
                      <a:r>
                        <a:rPr lang="nl-NL" sz="1200" b="0" u="none" dirty="0" err="1">
                          <a:latin typeface="+mn-lt"/>
                        </a:rPr>
                        <a:t>available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perform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review in a </a:t>
                      </a:r>
                      <a:r>
                        <a:rPr lang="nl-NL" sz="1200" b="0" u="none" dirty="0" err="1">
                          <a:latin typeface="+mn-lt"/>
                        </a:rPr>
                        <a:t>timely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manner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1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Assignment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of EQC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by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an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independent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officer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>
                          <a:latin typeface="+mn-lt"/>
                        </a:rPr>
                        <a:t>Have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assigned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statutory</a:t>
                      </a:r>
                      <a:r>
                        <a:rPr lang="nl-NL" sz="1200" b="0" u="none" dirty="0">
                          <a:latin typeface="+mn-lt"/>
                        </a:rPr>
                        <a:t> audit </a:t>
                      </a:r>
                      <a:r>
                        <a:rPr lang="nl-NL" sz="1200" b="0" u="none" dirty="0" err="1">
                          <a:latin typeface="+mn-lt"/>
                        </a:rPr>
                        <a:t>by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</a:t>
                      </a:r>
                      <a:r>
                        <a:rPr lang="nl-NL" sz="1200" b="0" u="none" dirty="0">
                          <a:latin typeface="+mn-lt"/>
                        </a:rPr>
                        <a:t> independent </a:t>
                      </a:r>
                      <a:r>
                        <a:rPr lang="nl-NL" sz="1200" b="0" u="none" dirty="0" err="1">
                          <a:latin typeface="+mn-lt"/>
                        </a:rPr>
                        <a:t>officer</a:t>
                      </a:r>
                      <a:r>
                        <a:rPr lang="nl-NL" sz="1200" b="0" u="none" dirty="0">
                          <a:latin typeface="+mn-lt"/>
                        </a:rPr>
                        <a:t>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1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lang="nl-NL" sz="1200" kern="1200" dirty="0">
                        <a:solidFill>
                          <a:srgbClr val="45156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Monitor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timely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involvement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quality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EQCR in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+mn-lt"/>
                        </a:rPr>
                        <a:t> interim.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>
                          <a:latin typeface="+mn-lt"/>
                        </a:rPr>
                        <a:t>Monitor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involvement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and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depth</a:t>
                      </a:r>
                      <a:r>
                        <a:rPr lang="nl-NL" sz="1200" b="0" u="none" dirty="0">
                          <a:latin typeface="+mn-lt"/>
                        </a:rPr>
                        <a:t> of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EQCR as </a:t>
                      </a:r>
                      <a:r>
                        <a:rPr lang="nl-NL" sz="1200" b="0" u="none" dirty="0" err="1">
                          <a:latin typeface="+mn-lt"/>
                        </a:rPr>
                        <a:t>an</a:t>
                      </a:r>
                      <a:r>
                        <a:rPr lang="nl-NL" sz="1200" b="0" u="none" dirty="0">
                          <a:latin typeface="+mn-lt"/>
                        </a:rPr>
                        <a:t> audit </a:t>
                      </a:r>
                      <a:r>
                        <a:rPr lang="nl-NL" sz="1200" b="0" u="none" dirty="0" err="1">
                          <a:latin typeface="+mn-lt"/>
                        </a:rPr>
                        <a:t>firm</a:t>
                      </a:r>
                      <a:r>
                        <a:rPr lang="nl-NL" sz="1200" b="0" u="none" dirty="0">
                          <a:latin typeface="+mn-lt"/>
                        </a:rPr>
                        <a:t> in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interim. </a:t>
                      </a:r>
                      <a:r>
                        <a:rPr lang="nl-NL" sz="1200" b="0" u="none" dirty="0" err="1">
                          <a:latin typeface="+mn-lt"/>
                        </a:rPr>
                        <a:t>This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will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provide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timely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insight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that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adjustments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may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be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requested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if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necessary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87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37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3AFF-F889-3941-BB7A-BDDCBF6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>
                <a:solidFill>
                  <a:srgbClr val="3E1B68"/>
                </a:solidFill>
                <a:effectLst/>
                <a:latin typeface="Calibri" panose="020F0502020204030204" pitchFamily="34" charset="0"/>
                <a:cs typeface="Maiandra GD" panose="020E0502030308020204" pitchFamily="34" charset="0"/>
              </a:rPr>
              <a:t>Quality-control system for the EQCR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F72C6-7102-664D-92B9-AE2EB831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2498"/>
            <a:ext cx="10682420" cy="1094927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table</a:t>
            </a:r>
            <a:r>
              <a:rPr lang="nl-NL" sz="1600" dirty="0">
                <a:solidFill>
                  <a:srgbClr val="000000"/>
                </a:solidFill>
              </a:rPr>
              <a:t> below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number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aspects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emerged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assessment. These </a:t>
            </a:r>
            <a:r>
              <a:rPr lang="nl-NL" sz="1600" dirty="0" err="1">
                <a:solidFill>
                  <a:srgbClr val="000000"/>
                </a:solidFill>
              </a:rPr>
              <a:t>aspects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contribute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robust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-control system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EQCR. The </a:t>
            </a:r>
            <a:r>
              <a:rPr lang="nl-NL" sz="1600" dirty="0" err="1">
                <a:solidFill>
                  <a:srgbClr val="000000"/>
                </a:solidFill>
              </a:rPr>
              <a:t>following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a full summary of </a:t>
            </a:r>
            <a:r>
              <a:rPr lang="nl-NL" sz="1600" dirty="0" err="1">
                <a:solidFill>
                  <a:srgbClr val="000000"/>
                </a:solidFill>
              </a:rPr>
              <a:t>requirements</a:t>
            </a:r>
            <a:r>
              <a:rPr lang="nl-NL" sz="1600" dirty="0">
                <a:solidFill>
                  <a:srgbClr val="000000"/>
                </a:solidFill>
              </a:rPr>
              <a:t> in relevant </a:t>
            </a:r>
            <a:r>
              <a:rPr lang="nl-NL" sz="1600" dirty="0" err="1">
                <a:solidFill>
                  <a:srgbClr val="000000"/>
                </a:solidFill>
              </a:rPr>
              <a:t>laws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regulations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4FEB23-1732-D945-AE86-1D0A4E599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88739"/>
              </p:ext>
            </p:extLst>
          </p:nvPr>
        </p:nvGraphicFramePr>
        <p:xfrm>
          <a:off x="788415" y="2536501"/>
          <a:ext cx="10654285" cy="2194560"/>
        </p:xfrm>
        <a:graphic>
          <a:graphicData uri="http://schemas.openxmlformats.org/drawingml/2006/table">
            <a:tbl>
              <a:tblPr bandRow="1">
                <a:tableStyleId>{1845A7F6-EC5A-4F11-AC8E-583B8991D582}</a:tableStyleId>
              </a:tblPr>
              <a:tblGrid>
                <a:gridCol w="350315">
                  <a:extLst>
                    <a:ext uri="{9D8B030D-6E8A-4147-A177-3AD203B41FA5}">
                      <a16:colId xmlns:a16="http://schemas.microsoft.com/office/drawing/2014/main" val="3911301206"/>
                    </a:ext>
                  </a:extLst>
                </a:gridCol>
                <a:gridCol w="3492071">
                  <a:extLst>
                    <a:ext uri="{9D8B030D-6E8A-4147-A177-3AD203B41FA5}">
                      <a16:colId xmlns:a16="http://schemas.microsoft.com/office/drawing/2014/main" val="4232001659"/>
                    </a:ext>
                  </a:extLst>
                </a:gridCol>
                <a:gridCol w="6811899">
                  <a:extLst>
                    <a:ext uri="{9D8B030D-6E8A-4147-A177-3AD203B41FA5}">
                      <a16:colId xmlns:a16="http://schemas.microsoft.com/office/drawing/2014/main" val="2316089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rgbClr val="45156C"/>
                          </a:solidFill>
                          <a:latin typeface="+mn-lt"/>
                        </a:rPr>
                        <a:t>✓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Ensure </a:t>
                      </a:r>
                      <a:r>
                        <a:rPr lang="nl-NL" sz="1200" dirty="0" err="1">
                          <a:latin typeface="+mn-lt"/>
                        </a:rPr>
                        <a:t>that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EQCR is </a:t>
                      </a:r>
                      <a:r>
                        <a:rPr lang="nl-NL" sz="1200" dirty="0" err="1">
                          <a:latin typeface="+mn-lt"/>
                        </a:rPr>
                        <a:t>completed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before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external</a:t>
                      </a:r>
                      <a:r>
                        <a:rPr lang="nl-NL" sz="1200" dirty="0">
                          <a:latin typeface="+mn-lt"/>
                        </a:rPr>
                        <a:t> auditor issues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audit report (Legal </a:t>
                      </a:r>
                      <a:r>
                        <a:rPr lang="nl-NL" sz="1200" dirty="0" err="1">
                          <a:latin typeface="+mn-lt"/>
                        </a:rPr>
                        <a:t>obligation</a:t>
                      </a:r>
                      <a:r>
                        <a:rPr lang="nl-NL" sz="1200" dirty="0">
                          <a:latin typeface="+mn-lt"/>
                        </a:rPr>
                        <a:t>).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 err="1">
                          <a:latin typeface="+mn-lt"/>
                        </a:rPr>
                        <a:t>Establish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safeguards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ensure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that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audit report </a:t>
                      </a:r>
                      <a:r>
                        <a:rPr lang="nl-NL" sz="1200" b="0" u="none" dirty="0" err="1">
                          <a:latin typeface="+mn-lt"/>
                        </a:rPr>
                        <a:t>can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only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be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issued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once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the</a:t>
                      </a:r>
                      <a:r>
                        <a:rPr lang="nl-NL" sz="1200" b="0" u="none" dirty="0">
                          <a:latin typeface="+mn-lt"/>
                        </a:rPr>
                        <a:t> EQCR has been </a:t>
                      </a:r>
                      <a:r>
                        <a:rPr lang="nl-NL" sz="1200" b="0" u="none" dirty="0" err="1">
                          <a:latin typeface="+mn-lt"/>
                        </a:rPr>
                        <a:t>completed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36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Determine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how</a:t>
                      </a:r>
                      <a:r>
                        <a:rPr lang="nl-NL" sz="1200" dirty="0">
                          <a:latin typeface="+mn-lt"/>
                        </a:rPr>
                        <a:t> a </a:t>
                      </a:r>
                      <a:r>
                        <a:rPr lang="nl-NL" sz="1200" dirty="0" err="1">
                          <a:latin typeface="+mn-lt"/>
                        </a:rPr>
                        <a:t>disagreement</a:t>
                      </a:r>
                      <a:r>
                        <a:rPr lang="nl-NL" sz="1200" dirty="0">
                          <a:latin typeface="+mn-lt"/>
                        </a:rPr>
                        <a:t> or </a:t>
                      </a:r>
                      <a:r>
                        <a:rPr lang="nl-NL" sz="1200" dirty="0" err="1">
                          <a:latin typeface="+mn-lt"/>
                        </a:rPr>
                        <a:t>difference</a:t>
                      </a:r>
                      <a:r>
                        <a:rPr lang="nl-NL" sz="1200" dirty="0">
                          <a:latin typeface="+mn-lt"/>
                        </a:rPr>
                        <a:t> of opinion </a:t>
                      </a:r>
                      <a:r>
                        <a:rPr lang="nl-NL" sz="1200" dirty="0" err="1">
                          <a:latin typeface="+mn-lt"/>
                        </a:rPr>
                        <a:t>between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external</a:t>
                      </a:r>
                      <a:r>
                        <a:rPr lang="nl-NL" sz="1200" dirty="0">
                          <a:latin typeface="+mn-lt"/>
                        </a:rPr>
                        <a:t> auditor 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will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be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settled</a:t>
                      </a:r>
                      <a:r>
                        <a:rPr lang="nl-NL" sz="1200" dirty="0">
                          <a:latin typeface="+mn-lt"/>
                        </a:rPr>
                        <a:t> (Legal </a:t>
                      </a:r>
                      <a:r>
                        <a:rPr lang="nl-NL" sz="1200" dirty="0" err="1">
                          <a:latin typeface="+mn-lt"/>
                        </a:rPr>
                        <a:t>obligation</a:t>
                      </a:r>
                      <a:r>
                        <a:rPr lang="nl-NL" sz="1200" dirty="0">
                          <a:latin typeface="+mn-lt"/>
                        </a:rPr>
                        <a:t>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err="1">
                          <a:latin typeface="+mn-lt"/>
                        </a:rPr>
                        <a:t>Establish</a:t>
                      </a:r>
                      <a:r>
                        <a:rPr lang="nl-NL" sz="1200" dirty="0">
                          <a:latin typeface="+mn-lt"/>
                        </a:rPr>
                        <a:t> procedures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determine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how</a:t>
                      </a:r>
                      <a:r>
                        <a:rPr lang="nl-NL" sz="1200" dirty="0">
                          <a:latin typeface="+mn-lt"/>
                        </a:rPr>
                        <a:t> a </a:t>
                      </a:r>
                      <a:r>
                        <a:rPr lang="nl-NL" sz="1200" dirty="0" err="1">
                          <a:latin typeface="+mn-lt"/>
                        </a:rPr>
                        <a:t>disagreement</a:t>
                      </a:r>
                      <a:r>
                        <a:rPr lang="nl-NL" sz="1200" dirty="0">
                          <a:latin typeface="+mn-lt"/>
                        </a:rPr>
                        <a:t> or </a:t>
                      </a:r>
                      <a:r>
                        <a:rPr lang="nl-NL" sz="1200" dirty="0" err="1">
                          <a:latin typeface="+mn-lt"/>
                        </a:rPr>
                        <a:t>difference</a:t>
                      </a:r>
                      <a:r>
                        <a:rPr lang="nl-NL" sz="1200" dirty="0">
                          <a:latin typeface="+mn-lt"/>
                        </a:rPr>
                        <a:t> of opinion </a:t>
                      </a:r>
                      <a:r>
                        <a:rPr lang="nl-NL" sz="1200" dirty="0" err="1">
                          <a:latin typeface="+mn-lt"/>
                        </a:rPr>
                        <a:t>between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external</a:t>
                      </a:r>
                      <a:r>
                        <a:rPr lang="nl-NL" sz="1200" dirty="0">
                          <a:latin typeface="+mn-lt"/>
                        </a:rPr>
                        <a:t> auditor 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should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be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settled</a:t>
                      </a:r>
                      <a:r>
                        <a:rPr lang="nl-NL" sz="1200" dirty="0">
                          <a:latin typeface="+mn-lt"/>
                        </a:rPr>
                        <a:t>. It is </a:t>
                      </a:r>
                      <a:r>
                        <a:rPr lang="nl-NL" sz="1200" dirty="0" err="1">
                          <a:latin typeface="+mn-lt"/>
                        </a:rPr>
                        <a:t>possible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that</a:t>
                      </a:r>
                      <a:r>
                        <a:rPr lang="nl-NL" sz="1200" dirty="0">
                          <a:latin typeface="+mn-lt"/>
                        </a:rPr>
                        <a:t> a </a:t>
                      </a:r>
                      <a:r>
                        <a:rPr lang="nl-NL" sz="1200" dirty="0" err="1">
                          <a:latin typeface="+mn-lt"/>
                        </a:rPr>
                        <a:t>difference</a:t>
                      </a:r>
                      <a:r>
                        <a:rPr lang="nl-NL" sz="1200" dirty="0">
                          <a:latin typeface="+mn-lt"/>
                        </a:rPr>
                        <a:t> of view </a:t>
                      </a:r>
                      <a:r>
                        <a:rPr lang="nl-NL" sz="1200" dirty="0" err="1">
                          <a:latin typeface="+mn-lt"/>
                        </a:rPr>
                        <a:t>may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arise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between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external</a:t>
                      </a:r>
                      <a:r>
                        <a:rPr lang="nl-NL" sz="1200" dirty="0">
                          <a:latin typeface="+mn-lt"/>
                        </a:rPr>
                        <a:t> auditor </a:t>
                      </a:r>
                      <a:r>
                        <a:rPr lang="nl-NL" sz="1200" dirty="0" err="1">
                          <a:latin typeface="+mn-lt"/>
                        </a:rPr>
                        <a:t>and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the</a:t>
                      </a:r>
                      <a:r>
                        <a:rPr lang="nl-NL" sz="1200" dirty="0">
                          <a:latin typeface="+mn-lt"/>
                        </a:rPr>
                        <a:t>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. Procedures </a:t>
                      </a:r>
                      <a:r>
                        <a:rPr lang="nl-NL" sz="1200" dirty="0" err="1">
                          <a:latin typeface="+mn-lt"/>
                        </a:rPr>
                        <a:t>provide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clarity</a:t>
                      </a:r>
                      <a:r>
                        <a:rPr lang="nl-NL" sz="1200" dirty="0">
                          <a:latin typeface="+mn-lt"/>
                        </a:rPr>
                        <a:t> on </a:t>
                      </a:r>
                      <a:r>
                        <a:rPr lang="nl-NL" sz="1200" dirty="0" err="1">
                          <a:latin typeface="+mn-lt"/>
                        </a:rPr>
                        <a:t>how</a:t>
                      </a:r>
                      <a:r>
                        <a:rPr lang="nl-NL" sz="1200" dirty="0">
                          <a:latin typeface="+mn-lt"/>
                        </a:rPr>
                        <a:t> </a:t>
                      </a:r>
                      <a:r>
                        <a:rPr lang="nl-NL" sz="1200" dirty="0" err="1">
                          <a:latin typeface="+mn-lt"/>
                        </a:rPr>
                        <a:t>to</a:t>
                      </a:r>
                      <a:r>
                        <a:rPr lang="nl-NL" sz="1200" dirty="0">
                          <a:latin typeface="+mn-lt"/>
                        </a:rPr>
                        <a:t> deal </a:t>
                      </a:r>
                      <a:r>
                        <a:rPr lang="nl-NL" sz="1200" dirty="0" err="1">
                          <a:latin typeface="+mn-lt"/>
                        </a:rPr>
                        <a:t>with</a:t>
                      </a:r>
                      <a:r>
                        <a:rPr lang="nl-NL" sz="1200" dirty="0">
                          <a:latin typeface="+mn-lt"/>
                        </a:rPr>
                        <a:t> these </a:t>
                      </a:r>
                      <a:r>
                        <a:rPr lang="nl-NL" sz="1200" dirty="0" err="1">
                          <a:latin typeface="+mn-lt"/>
                        </a:rPr>
                        <a:t>differences</a:t>
                      </a:r>
                      <a:r>
                        <a:rPr lang="nl-NL" sz="1200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51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✓</a:t>
                      </a:r>
                      <a:endParaRPr lang="nl-NL" sz="1200" dirty="0">
                        <a:solidFill>
                          <a:srgbClr val="45156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+mn-lt"/>
                        </a:rPr>
                        <a:t>Central monitoring of interim changes of EQC </a:t>
                      </a:r>
                      <a:r>
                        <a:rPr lang="nl-NL" sz="1200" dirty="0" err="1">
                          <a:latin typeface="+mn-lt"/>
                        </a:rPr>
                        <a:t>reviewer</a:t>
                      </a:r>
                      <a:r>
                        <a:rPr lang="nl-NL" sz="12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u="none" dirty="0">
                          <a:latin typeface="+mn-lt"/>
                        </a:rPr>
                        <a:t>Monitor interim changes of EQC </a:t>
                      </a:r>
                      <a:r>
                        <a:rPr lang="nl-NL" sz="1200" b="0" u="none" dirty="0" err="1">
                          <a:latin typeface="+mn-lt"/>
                        </a:rPr>
                        <a:t>reviewer</a:t>
                      </a:r>
                      <a:r>
                        <a:rPr lang="nl-NL" sz="1200" b="0" u="none" dirty="0">
                          <a:latin typeface="+mn-lt"/>
                        </a:rPr>
                        <a:t>. Monitoring changes </a:t>
                      </a:r>
                      <a:r>
                        <a:rPr lang="nl-NL" sz="1200" b="0" u="none" dirty="0" err="1">
                          <a:latin typeface="+mn-lt"/>
                        </a:rPr>
                        <a:t>centrally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provides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insight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into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possible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causes</a:t>
                      </a:r>
                      <a:r>
                        <a:rPr lang="nl-NL" sz="1200" b="0" u="none" dirty="0">
                          <a:latin typeface="+mn-lt"/>
                        </a:rPr>
                        <a:t>, </a:t>
                      </a:r>
                      <a:r>
                        <a:rPr lang="nl-NL" sz="1200" b="0" u="none" dirty="0" err="1">
                          <a:latin typeface="+mn-lt"/>
                        </a:rPr>
                        <a:t>allowing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timely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adjustments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to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be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requested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if</a:t>
                      </a:r>
                      <a:r>
                        <a:rPr lang="nl-NL" sz="1200" b="0" u="none" dirty="0">
                          <a:latin typeface="+mn-lt"/>
                        </a:rPr>
                        <a:t> </a:t>
                      </a:r>
                      <a:r>
                        <a:rPr lang="nl-NL" sz="1200" b="0" u="none" dirty="0" err="1">
                          <a:latin typeface="+mn-lt"/>
                        </a:rPr>
                        <a:t>necessary</a:t>
                      </a:r>
                      <a:r>
                        <a:rPr lang="nl-NL" sz="1200" b="0" u="none" dirty="0">
                          <a:latin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1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156C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✓</a:t>
                      </a:r>
                      <a:endParaRPr lang="nl-NL" sz="1200" kern="1200" dirty="0">
                        <a:solidFill>
                          <a:srgbClr val="45156C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Carry out internal quality analysis of the quality of the executed EQCRs.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Perform internal quality analysis on a regular basis in order to gain insight into the quality of the executed EQCRs.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15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81714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endorses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practice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>
                <a:solidFill>
                  <a:srgbClr val="000000"/>
                </a:solidFill>
              </a:rPr>
              <a:t>Coaching </a:t>
            </a:r>
            <a:r>
              <a:rPr lang="nl-NL" sz="1600" dirty="0" err="1">
                <a:solidFill>
                  <a:srgbClr val="000000"/>
                </a:solidFill>
              </a:rPr>
              <a:t>can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contribute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consistent </a:t>
            </a:r>
            <a:r>
              <a:rPr lang="nl-NL" sz="1600" dirty="0" err="1">
                <a:solidFill>
                  <a:srgbClr val="000000"/>
                </a:solidFill>
              </a:rPr>
              <a:t>recording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review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firm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make </a:t>
            </a:r>
            <a:r>
              <a:rPr lang="nl-NL" sz="1600" dirty="0" err="1">
                <a:solidFill>
                  <a:srgbClr val="000000"/>
                </a:solidFill>
              </a:rPr>
              <a:t>timely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adjustments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EQCRs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where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necessary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b="1" i="0" u="none" baseline="0" dirty="0"/>
              <a:t>xamples of good practices from the assessment with regard to the use of EQCR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981714"/>
            <a:ext cx="5148000" cy="2815370"/>
          </a:xfrm>
          <a:prstGeom prst="rect">
            <a:avLst/>
          </a:prstGeom>
          <a:noFill/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Monitoring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performance of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EQCRs</a:t>
            </a:r>
            <a:endParaRPr lang="nl-NL" b="1" dirty="0">
              <a:solidFill>
                <a:schemeClr val="tx2"/>
              </a:solidFill>
              <a:latin typeface="+mj-lt"/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For </a:t>
            </a:r>
            <a:r>
              <a:rPr lang="nl-NL" dirty="0" err="1"/>
              <a:t>the</a:t>
            </a:r>
            <a:r>
              <a:rPr lang="nl-NL" dirty="0"/>
              <a:t> first EQCR of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EQC </a:t>
            </a:r>
            <a:r>
              <a:rPr lang="nl-NL" dirty="0" err="1"/>
              <a:t>reviewers</a:t>
            </a:r>
            <a:r>
              <a:rPr lang="nl-NL" dirty="0"/>
              <a:t> are </a:t>
            </a:r>
            <a:r>
              <a:rPr lang="nl-NL" dirty="0" err="1"/>
              <a:t>requested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share </a:t>
            </a:r>
            <a:r>
              <a:rPr lang="nl-NL" dirty="0" err="1"/>
              <a:t>the</a:t>
            </a:r>
            <a:r>
              <a:rPr lang="nl-NL" dirty="0"/>
              <a:t> record of </a:t>
            </a:r>
            <a:r>
              <a:rPr lang="nl-NL" dirty="0" err="1"/>
              <a:t>their</a:t>
            </a:r>
            <a:r>
              <a:rPr lang="nl-NL" dirty="0"/>
              <a:t> review of </a:t>
            </a:r>
            <a:r>
              <a:rPr lang="nl-NL" dirty="0" err="1"/>
              <a:t>the</a:t>
            </a:r>
            <a:r>
              <a:rPr lang="nl-NL" dirty="0"/>
              <a:t> planning </a:t>
            </a:r>
            <a:r>
              <a:rPr lang="nl-NL" dirty="0" err="1"/>
              <a:t>phase</a:t>
            </a:r>
            <a:r>
              <a:rPr lang="nl-NL" dirty="0"/>
              <a:t> (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risk assessment procedures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planned</a:t>
            </a:r>
            <a:r>
              <a:rPr lang="nl-NL" dirty="0"/>
              <a:t> audit procedures)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person in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firm</a:t>
            </a:r>
            <a:r>
              <a:rPr lang="nl-NL" dirty="0"/>
              <a:t> </a:t>
            </a:r>
            <a:r>
              <a:rPr lang="nl-NL" dirty="0" err="1"/>
              <a:t>responsible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performing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EQCR. </a:t>
            </a:r>
            <a:r>
              <a:rPr lang="nl-NL" dirty="0" err="1"/>
              <a:t>This</a:t>
            </a:r>
            <a:r>
              <a:rPr lang="nl-NL" dirty="0"/>
              <a:t> person coaches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scope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depth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review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documentation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review. </a:t>
            </a:r>
          </a:p>
        </p:txBody>
      </p:sp>
      <p:pic>
        <p:nvPicPr>
          <p:cNvPr id="6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DD1BEA18-4754-914F-A488-DFF420150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8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69073"/>
            <a:ext cx="5146673" cy="1886903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endorses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practice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It </a:t>
            </a:r>
            <a:r>
              <a:rPr lang="nl-NL" sz="1600" dirty="0" err="1">
                <a:solidFill>
                  <a:srgbClr val="000000"/>
                </a:solidFill>
              </a:rPr>
              <a:t>provides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firm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with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insight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 as a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safeguard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It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firm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make </a:t>
            </a:r>
            <a:r>
              <a:rPr lang="nl-NL" sz="1600" dirty="0" err="1">
                <a:solidFill>
                  <a:srgbClr val="000000"/>
                </a:solidFill>
              </a:rPr>
              <a:t>adjustments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EQCR </a:t>
            </a:r>
            <a:r>
              <a:rPr lang="nl-NL" sz="1600" dirty="0" err="1">
                <a:solidFill>
                  <a:srgbClr val="000000"/>
                </a:solidFill>
              </a:rPr>
              <a:t>quality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safeguard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sharing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strengths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weaknesses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whole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organisation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can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learn</a:t>
            </a:r>
            <a:r>
              <a:rPr lang="nl-NL" sz="1600" dirty="0">
                <a:solidFill>
                  <a:srgbClr val="000000"/>
                </a:solidFill>
              </a:rPr>
              <a:t>.  </a:t>
            </a: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b="1" i="0" u="none" baseline="0" dirty="0"/>
              <a:t>xamples of good practices from the assessment with regard to the use of EQCR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59088" y="1981713"/>
            <a:ext cx="5148000" cy="3748527"/>
          </a:xfrm>
          <a:prstGeom prst="rect">
            <a:avLst/>
          </a:prstGeom>
          <a:noFill/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Internal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review of EQCR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quality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safeguard</a:t>
            </a:r>
            <a:endParaRPr lang="nl-NL" b="1" dirty="0">
              <a:solidFill>
                <a:schemeClr val="tx2"/>
              </a:solidFill>
              <a:latin typeface="+mj-lt"/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An audit </a:t>
            </a:r>
            <a:r>
              <a:rPr lang="nl-NL" dirty="0" err="1"/>
              <a:t>firm</a:t>
            </a:r>
            <a:r>
              <a:rPr lang="nl-NL" dirty="0"/>
              <a:t> </a:t>
            </a:r>
            <a:r>
              <a:rPr lang="nl-NL" dirty="0" err="1"/>
              <a:t>performs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in-</a:t>
            </a:r>
            <a:r>
              <a:rPr lang="nl-NL" dirty="0" err="1"/>
              <a:t>depth</a:t>
            </a:r>
            <a:r>
              <a:rPr lang="nl-NL" dirty="0"/>
              <a:t> reviews of </a:t>
            </a:r>
            <a:r>
              <a:rPr lang="nl-NL" dirty="0" err="1"/>
              <a:t>various</a:t>
            </a:r>
            <a:r>
              <a:rPr lang="nl-NL" dirty="0"/>
              <a:t> </a:t>
            </a:r>
            <a:r>
              <a:rPr lang="nl-NL" dirty="0" err="1"/>
              <a:t>statutory</a:t>
            </a:r>
            <a:r>
              <a:rPr lang="nl-NL" dirty="0"/>
              <a:t> audits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safeguard</a:t>
            </a:r>
            <a:r>
              <a:rPr lang="nl-NL" dirty="0"/>
              <a:t> </a:t>
            </a:r>
            <a:r>
              <a:rPr lang="nl-NL" dirty="0" err="1"/>
              <a:t>worked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includes</a:t>
            </a:r>
            <a:r>
              <a:rPr lang="nl-NL" dirty="0"/>
              <a:t> assessments of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: </a:t>
            </a:r>
            <a:r>
              <a:rPr lang="nl-NL" dirty="0" err="1"/>
              <a:t>the</a:t>
            </a:r>
            <a:r>
              <a:rPr lang="nl-NL" dirty="0"/>
              <a:t> timing of </a:t>
            </a:r>
            <a:r>
              <a:rPr lang="nl-NL" dirty="0" err="1"/>
              <a:t>the</a:t>
            </a:r>
            <a:r>
              <a:rPr lang="nl-NL" dirty="0"/>
              <a:t> EQCR, </a:t>
            </a:r>
            <a:r>
              <a:rPr lang="nl-NL" dirty="0" err="1"/>
              <a:t>hours</a:t>
            </a:r>
            <a:r>
              <a:rPr lang="nl-NL" dirty="0"/>
              <a:t> </a:t>
            </a:r>
            <a:r>
              <a:rPr lang="nl-NL" dirty="0" err="1"/>
              <a:t>spent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depth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of </a:t>
            </a:r>
            <a:r>
              <a:rPr lang="nl-NL" dirty="0" err="1"/>
              <a:t>documentation</a:t>
            </a:r>
            <a:r>
              <a:rPr lang="nl-NL" dirty="0"/>
              <a:t>. These </a:t>
            </a:r>
            <a:r>
              <a:rPr lang="nl-NL" dirty="0" err="1"/>
              <a:t>components</a:t>
            </a:r>
            <a:r>
              <a:rPr lang="nl-NL" dirty="0"/>
              <a:t> are </a:t>
            </a:r>
            <a:r>
              <a:rPr lang="nl-NL" dirty="0" err="1"/>
              <a:t>detailed</a:t>
            </a:r>
            <a:r>
              <a:rPr lang="nl-NL" dirty="0"/>
              <a:t> </a:t>
            </a:r>
            <a:r>
              <a:rPr lang="nl-NL" dirty="0" err="1"/>
              <a:t>further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evaluation</a:t>
            </a:r>
            <a:r>
              <a:rPr lang="nl-NL" dirty="0"/>
              <a:t> points </a:t>
            </a:r>
            <a:r>
              <a:rPr lang="nl-NL" dirty="0" err="1"/>
              <a:t>and</a:t>
            </a:r>
            <a:r>
              <a:rPr lang="nl-NL" dirty="0"/>
              <a:t> criteria.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gives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input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further</a:t>
            </a:r>
            <a:r>
              <a:rPr lang="nl-NL" dirty="0"/>
              <a:t> </a:t>
            </a:r>
            <a:r>
              <a:rPr lang="nl-NL" dirty="0" err="1"/>
              <a:t>strengthen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process</a:t>
            </a:r>
            <a:r>
              <a:rPr lang="nl-NL" dirty="0"/>
              <a:t>.</a:t>
            </a:r>
          </a:p>
          <a:p>
            <a:pPr marL="43200" lvl="0" indent="0">
              <a:buFont typeface="Calibri Light" panose="020F0302020204030204" pitchFamily="34" charset="0"/>
              <a:buNone/>
            </a:pPr>
            <a:endParaRPr lang="nl-NL" dirty="0"/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/>
              <a:t>The common </a:t>
            </a:r>
            <a:r>
              <a:rPr lang="nl-NL" dirty="0" err="1"/>
              <a:t>themes</a:t>
            </a:r>
            <a:r>
              <a:rPr lang="nl-NL" dirty="0"/>
              <a:t> </a:t>
            </a:r>
            <a:r>
              <a:rPr lang="nl-NL" dirty="0" err="1"/>
              <a:t>identified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assessments are </a:t>
            </a:r>
            <a:r>
              <a:rPr lang="nl-NL" dirty="0" err="1"/>
              <a:t>translated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strengths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weaknesses</a:t>
            </a:r>
            <a:r>
              <a:rPr lang="nl-NL" dirty="0"/>
              <a:t>. These are shared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delegation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board of directors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discussed</a:t>
            </a:r>
            <a:r>
              <a:rPr lang="nl-NL" dirty="0"/>
              <a:t> in </a:t>
            </a:r>
            <a:r>
              <a:rPr lang="nl-NL" dirty="0" err="1"/>
              <a:t>technical</a:t>
            </a:r>
            <a:r>
              <a:rPr lang="nl-NL" dirty="0"/>
              <a:t> meetings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</a:t>
            </a:r>
            <a:r>
              <a:rPr lang="nl-NL" dirty="0" err="1"/>
              <a:t>departments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everyone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.</a:t>
            </a:r>
          </a:p>
        </p:txBody>
      </p:sp>
      <p:pic>
        <p:nvPicPr>
          <p:cNvPr id="8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2A8CD933-0ED6-0946-9801-2A071B849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981714"/>
            <a:ext cx="5146673" cy="380206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>
                <a:solidFill>
                  <a:srgbClr val="45156C"/>
                </a:solidFill>
                <a:latin typeface="+mj-lt"/>
              </a:rPr>
              <a:t>The AFM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endorses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this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good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practice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because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: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enables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firm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make interim </a:t>
            </a:r>
            <a:r>
              <a:rPr lang="nl-NL" sz="1600" dirty="0" err="1">
                <a:solidFill>
                  <a:srgbClr val="000000"/>
                </a:solidFill>
              </a:rPr>
              <a:t>adjustments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EQCRs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are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where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necessary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Good examples from the assessment with regard to the use of EQCR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60280" y="1981714"/>
            <a:ext cx="5148000" cy="2048026"/>
          </a:xfrm>
          <a:prstGeom prst="rect">
            <a:avLst/>
          </a:prstGeom>
          <a:solidFill>
            <a:srgbClr val="E9E5FF"/>
          </a:solidFill>
        </p:spPr>
        <p:txBody>
          <a:bodyPr vert="horz" lIns="0" tIns="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Good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practice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– Monitoring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progress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of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EQCRs</a:t>
            </a:r>
            <a:endParaRPr lang="nl-NL" b="1" dirty="0">
              <a:solidFill>
                <a:schemeClr val="tx2"/>
              </a:solidFill>
              <a:latin typeface="+mj-lt"/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month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reviewers</a:t>
            </a:r>
            <a:r>
              <a:rPr lang="nl-NL" dirty="0"/>
              <a:t> </a:t>
            </a:r>
            <a:r>
              <a:rPr lang="nl-NL" dirty="0" err="1"/>
              <a:t>receive</a:t>
            </a:r>
            <a:r>
              <a:rPr lang="nl-NL" dirty="0"/>
              <a:t> a list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EQCRs</a:t>
            </a:r>
            <a:r>
              <a:rPr lang="nl-NL" dirty="0"/>
              <a:t> </a:t>
            </a:r>
            <a:r>
              <a:rPr lang="nl-NL" dirty="0" err="1"/>
              <a:t>assigned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, </a:t>
            </a:r>
            <a:r>
              <a:rPr lang="nl-NL" dirty="0" err="1"/>
              <a:t>stating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progress</a:t>
            </a:r>
            <a:r>
              <a:rPr lang="nl-NL" dirty="0"/>
              <a:t> </a:t>
            </a:r>
            <a:r>
              <a:rPr lang="nl-NL" dirty="0" err="1"/>
              <a:t>relative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scheduled</a:t>
            </a:r>
            <a:r>
              <a:rPr lang="nl-NL" dirty="0"/>
              <a:t> </a:t>
            </a:r>
            <a:r>
              <a:rPr lang="nl-NL" dirty="0" err="1"/>
              <a:t>hours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monitoring </a:t>
            </a:r>
            <a:r>
              <a:rPr lang="nl-NL" dirty="0" err="1"/>
              <a:t>provides</a:t>
            </a:r>
            <a:r>
              <a:rPr lang="nl-NL" dirty="0"/>
              <a:t> </a:t>
            </a:r>
            <a:r>
              <a:rPr lang="nl-NL" dirty="0" err="1"/>
              <a:t>central</a:t>
            </a:r>
            <a:r>
              <a:rPr lang="nl-NL" dirty="0"/>
              <a:t> </a:t>
            </a:r>
            <a:r>
              <a:rPr lang="nl-NL" dirty="0" err="1"/>
              <a:t>insight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matters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as long-running </a:t>
            </a:r>
            <a:r>
              <a:rPr lang="nl-NL" dirty="0" err="1"/>
              <a:t>EQCRs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 is </a:t>
            </a:r>
            <a:r>
              <a:rPr lang="nl-NL" dirty="0" err="1"/>
              <a:t>reminded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month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EQCRs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responsible</a:t>
            </a:r>
            <a:r>
              <a:rPr lang="nl-NL" dirty="0"/>
              <a:t>.</a:t>
            </a:r>
          </a:p>
        </p:txBody>
      </p:sp>
      <p:pic>
        <p:nvPicPr>
          <p:cNvPr id="6" name="Picture 4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C2110C39-215E-E449-9797-94CA28BF3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" y="1865257"/>
            <a:ext cx="485983" cy="4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8CB36-B850-5F4E-9C8B-94EBC93F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US" dirty="0"/>
              <a:t>Frequent findings in focus area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262071-1E40-FA45-BF34-4185F7F5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6773"/>
            <a:ext cx="10682420" cy="4593622"/>
          </a:xfrm>
        </p:spPr>
        <p:txBody>
          <a:bodyPr/>
          <a:lstStyle/>
          <a:p>
            <a:pPr marL="43200" indent="0">
              <a:buNone/>
            </a:pPr>
            <a:r>
              <a:rPr lang="nl-NL" dirty="0"/>
              <a:t>In </a:t>
            </a:r>
            <a:r>
              <a:rPr lang="nl-NL" dirty="0" err="1"/>
              <a:t>each</a:t>
            </a:r>
            <a:r>
              <a:rPr lang="nl-NL" dirty="0"/>
              <a:t> case </a:t>
            </a:r>
            <a:r>
              <a:rPr lang="nl-NL" dirty="0" err="1"/>
              <a:t>the</a:t>
            </a:r>
            <a:r>
              <a:rPr lang="nl-NL" dirty="0"/>
              <a:t> AFM </a:t>
            </a:r>
            <a:r>
              <a:rPr lang="nl-NL" dirty="0" err="1"/>
              <a:t>assessed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focus area </a:t>
            </a:r>
            <a:r>
              <a:rPr lang="nl-NL" dirty="0" err="1"/>
              <a:t>that</a:t>
            </a:r>
            <a:r>
              <a:rPr lang="nl-NL" dirty="0"/>
              <a:t> was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reviewed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 </a:t>
            </a:r>
            <a:r>
              <a:rPr lang="nl-NL" dirty="0" err="1"/>
              <a:t>reviewer</a:t>
            </a:r>
            <a:r>
              <a:rPr lang="nl-NL" dirty="0"/>
              <a:t>. The frequent </a:t>
            </a:r>
            <a:r>
              <a:rPr lang="nl-NL" dirty="0" err="1"/>
              <a:t>findings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selected</a:t>
            </a:r>
            <a:r>
              <a:rPr lang="nl-NL" dirty="0"/>
              <a:t> focus area are:</a:t>
            </a:r>
          </a:p>
          <a:p>
            <a:r>
              <a:rPr lang="nl-NL" dirty="0" err="1"/>
              <a:t>Reliability</a:t>
            </a:r>
            <a:r>
              <a:rPr lang="nl-NL" dirty="0"/>
              <a:t> of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audit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adequately</a:t>
            </a:r>
            <a:r>
              <a:rPr lang="nl-NL" dirty="0"/>
              <a:t> </a:t>
            </a:r>
            <a:r>
              <a:rPr lang="nl-NL" dirty="0" err="1"/>
              <a:t>established</a:t>
            </a:r>
            <a:r>
              <a:rPr lang="nl-NL" dirty="0"/>
              <a:t>.</a:t>
            </a:r>
          </a:p>
          <a:p>
            <a:r>
              <a:rPr lang="nl-NL" dirty="0" err="1"/>
              <a:t>Substantive</a:t>
            </a:r>
            <a:r>
              <a:rPr lang="nl-NL" dirty="0"/>
              <a:t> </a:t>
            </a:r>
            <a:r>
              <a:rPr lang="nl-NL" dirty="0" err="1"/>
              <a:t>analytical</a:t>
            </a:r>
            <a:r>
              <a:rPr lang="nl-NL" dirty="0"/>
              <a:t> reviews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adequately</a:t>
            </a:r>
            <a:r>
              <a:rPr lang="nl-NL" dirty="0"/>
              <a:t> </a:t>
            </a:r>
            <a:r>
              <a:rPr lang="nl-NL" dirty="0" err="1"/>
              <a:t>performed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sufficient</a:t>
            </a:r>
            <a:r>
              <a:rPr lang="nl-NL" dirty="0"/>
              <a:t> </a:t>
            </a:r>
            <a:r>
              <a:rPr lang="nl-NL" dirty="0" err="1"/>
              <a:t>depth</a:t>
            </a:r>
            <a:r>
              <a:rPr lang="nl-NL" dirty="0"/>
              <a:t>.</a:t>
            </a:r>
          </a:p>
          <a:p>
            <a:r>
              <a:rPr lang="nl-NL" dirty="0" err="1"/>
              <a:t>Substantive</a:t>
            </a:r>
            <a:r>
              <a:rPr lang="nl-NL" dirty="0"/>
              <a:t> audit procedures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adequately</a:t>
            </a:r>
            <a:r>
              <a:rPr lang="nl-NL" dirty="0"/>
              <a:t> </a:t>
            </a:r>
            <a:r>
              <a:rPr lang="nl-NL" dirty="0" err="1"/>
              <a:t>performed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sufficient</a:t>
            </a:r>
            <a:r>
              <a:rPr lang="nl-NL" dirty="0"/>
              <a:t> </a:t>
            </a:r>
            <a:r>
              <a:rPr lang="nl-NL" dirty="0" err="1"/>
              <a:t>depth</a:t>
            </a:r>
            <a:r>
              <a:rPr lang="nl-NL" dirty="0"/>
              <a:t>.</a:t>
            </a:r>
          </a:p>
          <a:p>
            <a:r>
              <a:rPr lang="nl-NL" dirty="0"/>
              <a:t>Statements </a:t>
            </a:r>
            <a:r>
              <a:rPr lang="nl-NL" dirty="0" err="1"/>
              <a:t>with</a:t>
            </a:r>
            <a:r>
              <a:rPr lang="nl-NL" dirty="0"/>
              <a:t> disclaimer of opinion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adequately</a:t>
            </a:r>
            <a:r>
              <a:rPr lang="nl-NL" dirty="0"/>
              <a:t> </a:t>
            </a:r>
            <a:r>
              <a:rPr lang="nl-NL" dirty="0" err="1"/>
              <a:t>substantiated</a:t>
            </a:r>
            <a:r>
              <a:rPr lang="nl-NL" dirty="0"/>
              <a:t>.</a:t>
            </a:r>
          </a:p>
          <a:p>
            <a:pPr marL="43200" indent="0">
              <a:buNone/>
            </a:pPr>
            <a:endParaRPr lang="nl-NL" dirty="0"/>
          </a:p>
          <a:p>
            <a:pPr marL="43200" indent="0">
              <a:buNone/>
            </a:pPr>
            <a:r>
              <a:rPr lang="nl-NL" dirty="0"/>
              <a:t>The </a:t>
            </a:r>
            <a:r>
              <a:rPr lang="nl-NL" dirty="0" err="1"/>
              <a:t>above</a:t>
            </a:r>
            <a:r>
              <a:rPr lang="nl-NL" dirty="0"/>
              <a:t> list of frequent </a:t>
            </a:r>
            <a:r>
              <a:rPr lang="nl-NL" dirty="0" err="1"/>
              <a:t>findings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exhaustive</a:t>
            </a:r>
            <a:r>
              <a:rPr lang="nl-NL" dirty="0"/>
              <a:t>. </a:t>
            </a:r>
            <a:r>
              <a:rPr lang="nl-NL" dirty="0" err="1"/>
              <a:t>By</a:t>
            </a:r>
            <a:r>
              <a:rPr lang="nl-NL" dirty="0"/>
              <a:t> way of </a:t>
            </a:r>
            <a:r>
              <a:rPr lang="nl-NL" dirty="0" err="1"/>
              <a:t>illustration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AFM has </a:t>
            </a:r>
            <a:r>
              <a:rPr lang="nl-NL" dirty="0" err="1"/>
              <a:t>included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assessment in </a:t>
            </a:r>
            <a:r>
              <a:rPr lang="nl-NL" dirty="0" err="1"/>
              <a:t>the</a:t>
            </a:r>
            <a:r>
              <a:rPr lang="nl-NL" dirty="0"/>
              <a:t> frequent </a:t>
            </a:r>
            <a:r>
              <a:rPr lang="nl-NL" dirty="0" err="1"/>
              <a:t>findings</a:t>
            </a:r>
            <a:r>
              <a:rPr lang="nl-NL" dirty="0"/>
              <a:t>. These </a:t>
            </a:r>
            <a:r>
              <a:rPr lang="nl-NL" dirty="0" err="1"/>
              <a:t>examples</a:t>
            </a:r>
            <a:r>
              <a:rPr lang="nl-NL" dirty="0"/>
              <a:t> serve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clarify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noted</a:t>
            </a:r>
            <a:r>
              <a:rPr lang="nl-NL" dirty="0"/>
              <a:t> </a:t>
            </a:r>
            <a:r>
              <a:rPr lang="nl-NL" dirty="0" err="1"/>
              <a:t>finding</a:t>
            </a:r>
            <a:r>
              <a:rPr lang="nl-NL" dirty="0"/>
              <a:t>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398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90" y="1586773"/>
            <a:ext cx="10682420" cy="379638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Reliability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of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evidence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used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in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the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audit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not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adequately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established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.</a:t>
            </a:r>
          </a:p>
          <a:p>
            <a:pPr marL="4320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For audit procedures,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uses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summaries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databases </a:t>
            </a:r>
            <a:r>
              <a:rPr lang="nl-NL" sz="1600" dirty="0" err="1">
                <a:solidFill>
                  <a:srgbClr val="000000"/>
                </a:solidFill>
              </a:rPr>
              <a:t>supplied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client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In </a:t>
            </a:r>
            <a:r>
              <a:rPr lang="nl-NL" sz="1600" dirty="0" err="1">
                <a:solidFill>
                  <a:srgbClr val="000000"/>
                </a:solidFill>
              </a:rPr>
              <a:t>several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focus </a:t>
            </a:r>
            <a:r>
              <a:rPr lang="nl-NL" sz="1600" dirty="0" err="1">
                <a:solidFill>
                  <a:srgbClr val="000000"/>
                </a:solidFill>
              </a:rPr>
              <a:t>areas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assessed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AFM </a:t>
            </a:r>
            <a:r>
              <a:rPr lang="nl-NL" sz="1600" dirty="0" err="1">
                <a:solidFill>
                  <a:srgbClr val="000000"/>
                </a:solidFill>
              </a:rPr>
              <a:t>noted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 inadequate procedures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ascertain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these </a:t>
            </a:r>
            <a:r>
              <a:rPr lang="nl-NL" sz="1600" dirty="0" err="1">
                <a:solidFill>
                  <a:srgbClr val="000000"/>
                </a:solidFill>
              </a:rPr>
              <a:t>summaries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databases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adequately</a:t>
            </a:r>
            <a:r>
              <a:rPr lang="nl-NL" sz="1600" dirty="0">
                <a:solidFill>
                  <a:srgbClr val="000000"/>
                </a:solidFill>
              </a:rPr>
              <a:t> sound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provide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reliable</a:t>
            </a:r>
            <a:r>
              <a:rPr lang="nl-NL" sz="1600" dirty="0">
                <a:solidFill>
                  <a:srgbClr val="000000"/>
                </a:solidFill>
              </a:rPr>
              <a:t> information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audit (ISA 500.9).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For </a:t>
            </a:r>
            <a:r>
              <a:rPr lang="nl-NL" sz="1600" dirty="0" err="1">
                <a:solidFill>
                  <a:srgbClr val="000000"/>
                </a:solidFill>
              </a:rPr>
              <a:t>example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often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uses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system without </a:t>
            </a:r>
            <a:r>
              <a:rPr lang="nl-NL" sz="1600" dirty="0" err="1">
                <a:solidFill>
                  <a:srgbClr val="000000"/>
                </a:solidFill>
              </a:rPr>
              <a:t>assessing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reliability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whereas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has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ascertained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effective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operation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general</a:t>
            </a:r>
            <a:r>
              <a:rPr lang="nl-NL" sz="1600" dirty="0">
                <a:solidFill>
                  <a:srgbClr val="000000"/>
                </a:solidFill>
              </a:rPr>
              <a:t> IT </a:t>
            </a:r>
            <a:r>
              <a:rPr lang="nl-NL" sz="1600" dirty="0" err="1">
                <a:solidFill>
                  <a:srgbClr val="000000"/>
                </a:solidFill>
              </a:rPr>
              <a:t>controls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system or has </a:t>
            </a:r>
            <a:r>
              <a:rPr lang="nl-NL" sz="1600" dirty="0" err="1">
                <a:solidFill>
                  <a:srgbClr val="000000"/>
                </a:solidFill>
              </a:rPr>
              <a:t>concluded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did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work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effectively</a:t>
            </a:r>
            <a:r>
              <a:rPr lang="nl-NL" sz="1600" dirty="0">
                <a:solidFill>
                  <a:srgbClr val="000000"/>
                </a:solidFill>
              </a:rPr>
              <a:t>.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In </a:t>
            </a:r>
            <a:r>
              <a:rPr lang="nl-NL" sz="1600" dirty="0" err="1">
                <a:solidFill>
                  <a:srgbClr val="000000"/>
                </a:solidFill>
              </a:rPr>
              <a:t>those</a:t>
            </a:r>
            <a:r>
              <a:rPr lang="nl-NL" sz="1600" dirty="0">
                <a:solidFill>
                  <a:srgbClr val="000000"/>
                </a:solidFill>
              </a:rPr>
              <a:t> cases,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assumed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lists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reliable</a:t>
            </a:r>
            <a:r>
              <a:rPr lang="nl-NL" sz="1600" dirty="0">
                <a:solidFill>
                  <a:srgbClr val="000000"/>
                </a:solidFill>
              </a:rPr>
              <a:t> without </a:t>
            </a:r>
            <a:r>
              <a:rPr lang="nl-NL" sz="1600" dirty="0" err="1">
                <a:solidFill>
                  <a:srgbClr val="000000"/>
                </a:solidFill>
              </a:rPr>
              <a:t>performing</a:t>
            </a:r>
            <a:r>
              <a:rPr lang="nl-NL" sz="1600" dirty="0">
                <a:solidFill>
                  <a:srgbClr val="000000"/>
                </a:solidFill>
              </a:rPr>
              <a:t> procedures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end. </a:t>
            </a:r>
          </a:p>
          <a:p>
            <a:pPr marL="4320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7E2350E-AF1F-184F-9EAC-B01E8D51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584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49165" y="1586775"/>
            <a:ext cx="10682421" cy="2619466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Example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from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assessment</a:t>
            </a:r>
          </a:p>
          <a:p>
            <a:r>
              <a:rPr lang="nl-NL" dirty="0">
                <a:solidFill>
                  <a:schemeClr val="tx2"/>
                </a:solidFill>
              </a:rPr>
              <a:t>A significant risk was </a:t>
            </a:r>
            <a:r>
              <a:rPr lang="nl-NL" dirty="0" err="1">
                <a:solidFill>
                  <a:schemeClr val="tx2"/>
                </a:solidFill>
              </a:rPr>
              <a:t>identified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audit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regard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. A contract register was </a:t>
            </a:r>
            <a:r>
              <a:rPr lang="nl-NL" dirty="0" err="1">
                <a:solidFill>
                  <a:schemeClr val="tx2"/>
                </a:solidFill>
              </a:rPr>
              <a:t>used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determine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.</a:t>
            </a:r>
          </a:p>
          <a:p>
            <a:r>
              <a:rPr lang="nl-NL" dirty="0">
                <a:solidFill>
                  <a:schemeClr val="tx2"/>
                </a:solidFill>
              </a:rPr>
              <a:t>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perform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any</a:t>
            </a:r>
            <a:r>
              <a:rPr lang="nl-NL" dirty="0">
                <a:solidFill>
                  <a:schemeClr val="tx2"/>
                </a:solidFill>
              </a:rPr>
              <a:t> procedures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establish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reliability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contract register, </a:t>
            </a:r>
            <a:r>
              <a:rPr lang="nl-NL" dirty="0" err="1">
                <a:solidFill>
                  <a:schemeClr val="tx2"/>
                </a:solidFill>
              </a:rPr>
              <a:t>such</a:t>
            </a:r>
            <a:r>
              <a:rPr lang="nl-NL" dirty="0">
                <a:solidFill>
                  <a:schemeClr val="tx2"/>
                </a:solidFill>
              </a:rPr>
              <a:t> as </a:t>
            </a:r>
            <a:r>
              <a:rPr lang="nl-NL" dirty="0" err="1">
                <a:solidFill>
                  <a:schemeClr val="tx2"/>
                </a:solidFill>
              </a:rPr>
              <a:t>assessing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design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effectiveness</a:t>
            </a:r>
            <a:r>
              <a:rPr lang="nl-NL" dirty="0">
                <a:solidFill>
                  <a:schemeClr val="tx2"/>
                </a:solidFill>
              </a:rPr>
              <a:t> of relevant </a:t>
            </a:r>
            <a:r>
              <a:rPr lang="nl-NL" dirty="0" err="1">
                <a:solidFill>
                  <a:schemeClr val="tx2"/>
                </a:solidFill>
              </a:rPr>
              <a:t>internal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controls</a:t>
            </a:r>
            <a:r>
              <a:rPr lang="nl-NL" dirty="0">
                <a:solidFill>
                  <a:schemeClr val="tx2"/>
                </a:solidFill>
              </a:rPr>
              <a:t> or </a:t>
            </a:r>
            <a:r>
              <a:rPr lang="nl-NL" dirty="0" err="1">
                <a:solidFill>
                  <a:schemeClr val="tx2"/>
                </a:solidFill>
              </a:rPr>
              <a:t>performing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substantive</a:t>
            </a:r>
            <a:r>
              <a:rPr lang="nl-NL" dirty="0">
                <a:solidFill>
                  <a:schemeClr val="tx2"/>
                </a:solidFill>
              </a:rPr>
              <a:t> audit procedures. </a:t>
            </a:r>
          </a:p>
          <a:p>
            <a:r>
              <a:rPr lang="nl-NL" dirty="0">
                <a:solidFill>
                  <a:schemeClr val="tx2"/>
                </a:solidFill>
              </a:rPr>
              <a:t>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regard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assessed</a:t>
            </a:r>
            <a:r>
              <a:rPr lang="nl-NL" dirty="0">
                <a:solidFill>
                  <a:schemeClr val="tx2"/>
                </a:solidFill>
              </a:rPr>
              <a:t> focus area. </a:t>
            </a:r>
          </a:p>
          <a:p>
            <a:r>
              <a:rPr lang="nl-NL" dirty="0">
                <a:solidFill>
                  <a:schemeClr val="tx2"/>
                </a:solidFill>
              </a:rPr>
              <a:t>The EQC </a:t>
            </a:r>
            <a:r>
              <a:rPr lang="nl-NL" dirty="0" err="1">
                <a:solidFill>
                  <a:schemeClr val="tx2"/>
                </a:solidFill>
              </a:rPr>
              <a:t>reviewer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adequately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whether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could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rely</a:t>
            </a:r>
            <a:r>
              <a:rPr lang="nl-NL" dirty="0">
                <a:solidFill>
                  <a:schemeClr val="tx2"/>
                </a:solidFill>
              </a:rPr>
              <a:t> on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contract register as audit </a:t>
            </a:r>
            <a:r>
              <a:rPr lang="nl-NL" dirty="0" err="1">
                <a:solidFill>
                  <a:schemeClr val="tx2"/>
                </a:solidFill>
              </a:rPr>
              <a:t>evidence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verifying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. 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depth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performed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7564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6773"/>
            <a:ext cx="10682420" cy="379638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Substantive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analytical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reviews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not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adequately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performed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.</a:t>
            </a:r>
          </a:p>
          <a:p>
            <a:pPr marL="43200" indent="0">
              <a:buNone/>
            </a:pP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performing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substantive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analytical</a:t>
            </a:r>
            <a:r>
              <a:rPr lang="nl-NL" sz="1600" dirty="0">
                <a:solidFill>
                  <a:srgbClr val="000000"/>
                </a:solidFill>
              </a:rPr>
              <a:t> review, </a:t>
            </a:r>
            <a:r>
              <a:rPr lang="nl-NL" sz="1600" dirty="0" err="1">
                <a:solidFill>
                  <a:srgbClr val="000000"/>
                </a:solidFill>
              </a:rPr>
              <a:t>an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is </a:t>
            </a:r>
            <a:r>
              <a:rPr lang="nl-NL" sz="1600" dirty="0" err="1">
                <a:solidFill>
                  <a:srgbClr val="000000"/>
                </a:solidFill>
              </a:rPr>
              <a:t>able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obtain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establishing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plausible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relationships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between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various</a:t>
            </a:r>
            <a:r>
              <a:rPr lang="nl-NL" sz="1600" dirty="0">
                <a:solidFill>
                  <a:srgbClr val="000000"/>
                </a:solidFill>
              </a:rPr>
              <a:t> financial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non-financial information (ISA 520). 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When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performing</a:t>
            </a:r>
            <a:r>
              <a:rPr lang="nl-NL" sz="1600" dirty="0">
                <a:solidFill>
                  <a:srgbClr val="000000"/>
                </a:solidFill>
              </a:rPr>
              <a:t> a </a:t>
            </a:r>
            <a:r>
              <a:rPr lang="nl-NL" sz="1600" dirty="0" err="1">
                <a:solidFill>
                  <a:srgbClr val="000000"/>
                </a:solidFill>
              </a:rPr>
              <a:t>substantive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analytical</a:t>
            </a:r>
            <a:r>
              <a:rPr lang="nl-NL" sz="1600" dirty="0">
                <a:solidFill>
                  <a:srgbClr val="000000"/>
                </a:solidFill>
              </a:rPr>
              <a:t> review,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should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develop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expectation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is </a:t>
            </a:r>
            <a:r>
              <a:rPr lang="nl-NL" sz="1600" dirty="0" err="1">
                <a:solidFill>
                  <a:srgbClr val="000000"/>
                </a:solidFill>
              </a:rPr>
              <a:t>sufficiently</a:t>
            </a:r>
            <a:r>
              <a:rPr lang="nl-NL" sz="1600" dirty="0">
                <a:solidFill>
                  <a:srgbClr val="000000"/>
                </a:solidFill>
              </a:rPr>
              <a:t> accurate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objective</a:t>
            </a:r>
            <a:r>
              <a:rPr lang="nl-NL" sz="1600" dirty="0">
                <a:solidFill>
                  <a:srgbClr val="000000"/>
                </a:solidFill>
              </a:rPr>
              <a:t> (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hence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appropriate</a:t>
            </a:r>
            <a:r>
              <a:rPr lang="nl-NL" sz="1600" dirty="0">
                <a:solidFill>
                  <a:srgbClr val="000000"/>
                </a:solidFill>
              </a:rPr>
              <a:t>)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allow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comparison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reported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figures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should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also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determine</a:t>
            </a:r>
            <a:r>
              <a:rPr lang="nl-NL" sz="1600" dirty="0">
                <a:solidFill>
                  <a:srgbClr val="000000"/>
                </a:solidFill>
              </a:rPr>
              <a:t> in advance </a:t>
            </a:r>
            <a:r>
              <a:rPr lang="nl-NL" sz="1600" dirty="0" err="1">
                <a:solidFill>
                  <a:srgbClr val="000000"/>
                </a:solidFill>
              </a:rPr>
              <a:t>what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degree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difference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between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expectation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reported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figures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merits</a:t>
            </a:r>
            <a:r>
              <a:rPr lang="nl-NL" sz="1600" dirty="0">
                <a:solidFill>
                  <a:srgbClr val="000000"/>
                </a:solidFill>
              </a:rPr>
              <a:t> a more </a:t>
            </a:r>
            <a:r>
              <a:rPr lang="nl-NL" sz="1600" dirty="0" err="1">
                <a:solidFill>
                  <a:srgbClr val="000000"/>
                </a:solidFill>
              </a:rPr>
              <a:t>detailed</a:t>
            </a:r>
            <a:r>
              <a:rPr lang="nl-NL" sz="1600" dirty="0">
                <a:solidFill>
                  <a:srgbClr val="000000"/>
                </a:solidFill>
              </a:rPr>
              <a:t> examination (</a:t>
            </a:r>
            <a:r>
              <a:rPr lang="nl-NL" sz="1600" dirty="0" err="1">
                <a:solidFill>
                  <a:srgbClr val="000000"/>
                </a:solidFill>
              </a:rPr>
              <a:t>threshold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amount</a:t>
            </a:r>
            <a:r>
              <a:rPr lang="nl-NL" sz="1600" dirty="0">
                <a:solidFill>
                  <a:srgbClr val="000000"/>
                </a:solidFill>
              </a:rPr>
              <a:t>). In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case of </a:t>
            </a:r>
            <a:r>
              <a:rPr lang="nl-NL" sz="1600" dirty="0" err="1">
                <a:solidFill>
                  <a:srgbClr val="000000"/>
                </a:solidFill>
              </a:rPr>
              <a:t>differences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exceeding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threshold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amount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should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perform</a:t>
            </a:r>
            <a:r>
              <a:rPr lang="nl-NL" sz="1600" dirty="0">
                <a:solidFill>
                  <a:srgbClr val="000000"/>
                </a:solidFill>
              </a:rPr>
              <a:t> a more </a:t>
            </a:r>
            <a:r>
              <a:rPr lang="nl-NL" sz="1600" dirty="0" err="1">
                <a:solidFill>
                  <a:srgbClr val="000000"/>
                </a:solidFill>
              </a:rPr>
              <a:t>detailed</a:t>
            </a:r>
            <a:r>
              <a:rPr lang="nl-NL" sz="1600" dirty="0">
                <a:solidFill>
                  <a:srgbClr val="000000"/>
                </a:solidFill>
              </a:rPr>
              <a:t> assessment of these </a:t>
            </a:r>
            <a:r>
              <a:rPr lang="nl-NL" sz="1600" dirty="0" err="1">
                <a:solidFill>
                  <a:srgbClr val="000000"/>
                </a:solidFill>
              </a:rPr>
              <a:t>differences</a:t>
            </a:r>
            <a:r>
              <a:rPr lang="nl-NL" sz="1600" dirty="0">
                <a:solidFill>
                  <a:srgbClr val="000000"/>
                </a:solidFill>
              </a:rPr>
              <a:t>. An </a:t>
            </a:r>
            <a:r>
              <a:rPr lang="nl-NL" sz="1600" dirty="0" err="1">
                <a:solidFill>
                  <a:srgbClr val="000000"/>
                </a:solidFill>
              </a:rPr>
              <a:t>example</a:t>
            </a:r>
            <a:r>
              <a:rPr lang="nl-NL" sz="1600" dirty="0">
                <a:solidFill>
                  <a:srgbClr val="000000"/>
                </a:solidFill>
              </a:rPr>
              <a:t> of a </a:t>
            </a:r>
            <a:r>
              <a:rPr lang="nl-NL" sz="1600" dirty="0" err="1">
                <a:solidFill>
                  <a:srgbClr val="000000"/>
                </a:solidFill>
              </a:rPr>
              <a:t>substantive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analytical</a:t>
            </a:r>
            <a:r>
              <a:rPr lang="nl-NL" sz="1600" dirty="0">
                <a:solidFill>
                  <a:srgbClr val="000000"/>
                </a:solidFill>
              </a:rPr>
              <a:t> review concerns </a:t>
            </a:r>
            <a:r>
              <a:rPr lang="nl-NL" sz="1600" dirty="0" err="1">
                <a:solidFill>
                  <a:srgbClr val="000000"/>
                </a:solidFill>
              </a:rPr>
              <a:t>goods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movement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In a </a:t>
            </a:r>
            <a:r>
              <a:rPr lang="nl-NL" sz="1600" dirty="0" err="1">
                <a:solidFill>
                  <a:srgbClr val="000000"/>
                </a:solidFill>
              </a:rPr>
              <a:t>number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assessed</a:t>
            </a:r>
            <a:r>
              <a:rPr lang="nl-NL" sz="1600" dirty="0">
                <a:solidFill>
                  <a:srgbClr val="000000"/>
                </a:solidFill>
              </a:rPr>
              <a:t> focus </a:t>
            </a:r>
            <a:r>
              <a:rPr lang="nl-NL" sz="1600" dirty="0" err="1">
                <a:solidFill>
                  <a:srgbClr val="000000"/>
                </a:solidFill>
              </a:rPr>
              <a:t>areas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AFM </a:t>
            </a:r>
            <a:r>
              <a:rPr lang="nl-NL" sz="1600" dirty="0" err="1">
                <a:solidFill>
                  <a:srgbClr val="000000"/>
                </a:solidFill>
              </a:rPr>
              <a:t>ascertained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audited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movements</a:t>
            </a:r>
            <a:r>
              <a:rPr lang="nl-NL" sz="1600" dirty="0">
                <a:solidFill>
                  <a:srgbClr val="000000"/>
                </a:solidFill>
              </a:rPr>
              <a:t> of cash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goods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did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meet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requirements</a:t>
            </a:r>
            <a:r>
              <a:rPr lang="nl-NL" sz="1600" dirty="0">
                <a:solidFill>
                  <a:srgbClr val="000000"/>
                </a:solidFill>
              </a:rPr>
              <a:t> of ISA 520. For </a:t>
            </a:r>
            <a:r>
              <a:rPr lang="nl-NL" sz="1600" dirty="0" err="1">
                <a:solidFill>
                  <a:srgbClr val="000000"/>
                </a:solidFill>
              </a:rPr>
              <a:t>example</a:t>
            </a:r>
            <a:r>
              <a:rPr lang="nl-NL" sz="1600" dirty="0">
                <a:solidFill>
                  <a:srgbClr val="000000"/>
                </a:solidFill>
              </a:rPr>
              <a:t>, no </a:t>
            </a:r>
            <a:r>
              <a:rPr lang="nl-NL" sz="1600" dirty="0" err="1">
                <a:solidFill>
                  <a:srgbClr val="000000"/>
                </a:solidFill>
              </a:rPr>
              <a:t>substantiated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expectation</a:t>
            </a:r>
            <a:r>
              <a:rPr lang="nl-NL" sz="1600" dirty="0">
                <a:solidFill>
                  <a:srgbClr val="000000"/>
                </a:solidFill>
              </a:rPr>
              <a:t> was </a:t>
            </a:r>
            <a:r>
              <a:rPr lang="nl-NL" sz="1600" dirty="0" err="1">
                <a:solidFill>
                  <a:srgbClr val="000000"/>
                </a:solidFill>
              </a:rPr>
              <a:t>formulated</a:t>
            </a:r>
            <a:r>
              <a:rPr lang="nl-NL" sz="1600" dirty="0">
                <a:solidFill>
                  <a:srgbClr val="000000"/>
                </a:solidFill>
              </a:rPr>
              <a:t>, no </a:t>
            </a:r>
            <a:r>
              <a:rPr lang="nl-NL" sz="1600" dirty="0" err="1">
                <a:solidFill>
                  <a:srgbClr val="000000"/>
                </a:solidFill>
              </a:rPr>
              <a:t>threshold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amount</a:t>
            </a:r>
            <a:r>
              <a:rPr lang="nl-NL" sz="1600" dirty="0">
                <a:solidFill>
                  <a:srgbClr val="000000"/>
                </a:solidFill>
              </a:rPr>
              <a:t> was </a:t>
            </a:r>
            <a:r>
              <a:rPr lang="nl-NL" sz="1600" dirty="0" err="1">
                <a:solidFill>
                  <a:srgbClr val="000000"/>
                </a:solidFill>
              </a:rPr>
              <a:t>determined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differences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exceeding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formulated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threshold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amount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adequately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investigated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endParaRPr lang="nl-NL" sz="1600" dirty="0">
              <a:solidFill>
                <a:srgbClr val="000000"/>
              </a:solidFill>
            </a:endParaRPr>
          </a:p>
          <a:p>
            <a:pPr marL="43200" indent="0">
              <a:buNone/>
            </a:pPr>
            <a:endParaRPr lang="nl-NL" sz="1600" dirty="0">
              <a:solidFill>
                <a:srgbClr val="000000"/>
              </a:solidFill>
            </a:endParaRPr>
          </a:p>
          <a:p>
            <a:pPr marL="43200" indent="0">
              <a:buNone/>
            </a:pPr>
            <a:endParaRPr lang="nl-NL" sz="1600" dirty="0">
              <a:solidFill>
                <a:srgbClr val="000000"/>
              </a:solidFill>
            </a:endParaRPr>
          </a:p>
          <a:p>
            <a:pPr marL="43200" indent="0">
              <a:buNone/>
            </a:pPr>
            <a:endParaRPr lang="nl-NL" sz="1600" dirty="0">
              <a:solidFill>
                <a:srgbClr val="000000"/>
              </a:solidFill>
            </a:endParaRPr>
          </a:p>
          <a:p>
            <a:pPr marL="43200" lvl="0" indent="0">
              <a:buNone/>
            </a:pPr>
            <a:endParaRPr lang="nl-N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8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49165" y="1586774"/>
            <a:ext cx="10682421" cy="401658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Example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from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assessment</a:t>
            </a:r>
          </a:p>
          <a:p>
            <a:r>
              <a:rPr lang="nl-NL" dirty="0">
                <a:solidFill>
                  <a:schemeClr val="tx2"/>
                </a:solidFill>
              </a:rPr>
              <a:t>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used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movements</a:t>
            </a:r>
            <a:r>
              <a:rPr lang="nl-NL" dirty="0">
                <a:solidFill>
                  <a:schemeClr val="tx2"/>
                </a:solidFill>
              </a:rPr>
              <a:t> of cash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goods</a:t>
            </a:r>
            <a:r>
              <a:rPr lang="nl-NL" dirty="0">
                <a:solidFill>
                  <a:schemeClr val="tx2"/>
                </a:solidFill>
              </a:rPr>
              <a:t> in order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verify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 (</a:t>
            </a:r>
            <a:r>
              <a:rPr lang="nl-NL" dirty="0" err="1">
                <a:solidFill>
                  <a:schemeClr val="tx2"/>
                </a:solidFill>
              </a:rPr>
              <a:t>for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which</a:t>
            </a:r>
            <a:r>
              <a:rPr lang="nl-NL" dirty="0">
                <a:solidFill>
                  <a:schemeClr val="tx2"/>
                </a:solidFill>
              </a:rPr>
              <a:t> a significant risk was </a:t>
            </a:r>
            <a:r>
              <a:rPr lang="nl-NL" dirty="0" err="1">
                <a:solidFill>
                  <a:schemeClr val="tx2"/>
                </a:solidFill>
              </a:rPr>
              <a:t>identified</a:t>
            </a:r>
            <a:r>
              <a:rPr lang="nl-NL" dirty="0">
                <a:solidFill>
                  <a:schemeClr val="tx2"/>
                </a:solidFill>
              </a:rPr>
              <a:t>). </a:t>
            </a:r>
          </a:p>
          <a:p>
            <a:r>
              <a:rPr lang="nl-NL" dirty="0" err="1">
                <a:solidFill>
                  <a:schemeClr val="tx2"/>
                </a:solidFill>
              </a:rPr>
              <a:t>Before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auditing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movements</a:t>
            </a:r>
            <a:r>
              <a:rPr lang="nl-NL" dirty="0">
                <a:solidFill>
                  <a:schemeClr val="tx2"/>
                </a:solidFill>
              </a:rPr>
              <a:t> of cash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goods</a:t>
            </a:r>
            <a:r>
              <a:rPr lang="nl-NL" dirty="0">
                <a:solidFill>
                  <a:schemeClr val="tx2"/>
                </a:solidFill>
              </a:rPr>
              <a:t>,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build</a:t>
            </a:r>
            <a:r>
              <a:rPr lang="nl-NL" dirty="0">
                <a:solidFill>
                  <a:schemeClr val="tx2"/>
                </a:solidFill>
              </a:rPr>
              <a:t> up </a:t>
            </a:r>
            <a:r>
              <a:rPr lang="nl-NL" dirty="0" err="1">
                <a:solidFill>
                  <a:schemeClr val="tx2"/>
                </a:solidFill>
              </a:rPr>
              <a:t>any</a:t>
            </a:r>
            <a:r>
              <a:rPr lang="nl-NL" dirty="0">
                <a:solidFill>
                  <a:schemeClr val="tx2"/>
                </a:solidFill>
              </a:rPr>
              <a:t> accurate </a:t>
            </a:r>
            <a:r>
              <a:rPr lang="nl-NL" dirty="0" err="1">
                <a:solidFill>
                  <a:schemeClr val="tx2"/>
                </a:solidFill>
              </a:rPr>
              <a:t>expectation</a:t>
            </a:r>
            <a:r>
              <a:rPr lang="nl-NL" dirty="0">
                <a:solidFill>
                  <a:schemeClr val="tx2"/>
                </a:solidFill>
              </a:rPr>
              <a:t> (</a:t>
            </a:r>
            <a:r>
              <a:rPr lang="nl-NL" dirty="0" err="1">
                <a:solidFill>
                  <a:schemeClr val="tx2"/>
                </a:solidFill>
              </a:rPr>
              <a:t>nominal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position</a:t>
            </a:r>
            <a:r>
              <a:rPr lang="nl-NL" dirty="0">
                <a:solidFill>
                  <a:schemeClr val="tx2"/>
                </a:solidFill>
              </a:rPr>
              <a:t>). </a:t>
            </a:r>
          </a:p>
          <a:p>
            <a:r>
              <a:rPr lang="nl-NL" dirty="0">
                <a:solidFill>
                  <a:schemeClr val="tx2"/>
                </a:solidFill>
              </a:rPr>
              <a:t>Nor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determine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threshold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amount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above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which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differences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relative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formulated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expectation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should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investigated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r>
              <a:rPr lang="nl-NL" dirty="0">
                <a:solidFill>
                  <a:schemeClr val="tx2"/>
                </a:solidFill>
              </a:rPr>
              <a:t>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perform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substantive</a:t>
            </a:r>
            <a:r>
              <a:rPr lang="nl-NL" dirty="0">
                <a:solidFill>
                  <a:schemeClr val="tx2"/>
                </a:solidFill>
              </a:rPr>
              <a:t> audit procedures in respect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material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distortions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resulting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movements</a:t>
            </a:r>
            <a:r>
              <a:rPr lang="nl-NL" dirty="0">
                <a:solidFill>
                  <a:schemeClr val="tx2"/>
                </a:solidFill>
              </a:rPr>
              <a:t> of cash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goods</a:t>
            </a:r>
            <a:r>
              <a:rPr lang="nl-NL" dirty="0">
                <a:solidFill>
                  <a:schemeClr val="tx2"/>
                </a:solidFill>
              </a:rPr>
              <a:t>.</a:t>
            </a:r>
          </a:p>
          <a:p>
            <a:r>
              <a:rPr lang="nl-NL" dirty="0">
                <a:solidFill>
                  <a:schemeClr val="tx2"/>
                </a:solidFill>
              </a:rPr>
              <a:t>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regard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assessed</a:t>
            </a:r>
            <a:r>
              <a:rPr lang="nl-NL" dirty="0">
                <a:solidFill>
                  <a:schemeClr val="tx2"/>
                </a:solidFill>
              </a:rPr>
              <a:t> focus area. </a:t>
            </a:r>
          </a:p>
          <a:p>
            <a:r>
              <a:rPr lang="nl-NL" dirty="0">
                <a:solidFill>
                  <a:schemeClr val="tx2"/>
                </a:solidFill>
              </a:rPr>
              <a:t>The EQC </a:t>
            </a:r>
            <a:r>
              <a:rPr lang="nl-NL" dirty="0" err="1">
                <a:solidFill>
                  <a:schemeClr val="tx2"/>
                </a:solidFill>
              </a:rPr>
              <a:t>reviewer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adequately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whether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sufficient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suitable</a:t>
            </a:r>
            <a:r>
              <a:rPr lang="nl-NL" dirty="0">
                <a:solidFill>
                  <a:schemeClr val="tx2"/>
                </a:solidFill>
              </a:rPr>
              <a:t> audit </a:t>
            </a:r>
            <a:r>
              <a:rPr lang="nl-NL" dirty="0" err="1">
                <a:solidFill>
                  <a:schemeClr val="tx2"/>
                </a:solidFill>
              </a:rPr>
              <a:t>evidence</a:t>
            </a:r>
            <a:r>
              <a:rPr lang="nl-NL" dirty="0">
                <a:solidFill>
                  <a:schemeClr val="tx2"/>
                </a:solidFill>
              </a:rPr>
              <a:t> was </a:t>
            </a:r>
            <a:r>
              <a:rPr lang="nl-NL" dirty="0" err="1">
                <a:solidFill>
                  <a:schemeClr val="tx2"/>
                </a:solidFill>
              </a:rPr>
              <a:t>obtained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allow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established</a:t>
            </a:r>
            <a:r>
              <a:rPr lang="nl-NL" dirty="0">
                <a:solidFill>
                  <a:schemeClr val="tx2"/>
                </a:solidFill>
              </a:rPr>
              <a:t>. The EQC </a:t>
            </a:r>
            <a:r>
              <a:rPr lang="nl-NL" dirty="0" err="1">
                <a:solidFill>
                  <a:schemeClr val="tx2"/>
                </a:solidFill>
              </a:rPr>
              <a:t>reviewer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whether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substantive</a:t>
            </a:r>
            <a:r>
              <a:rPr lang="nl-NL" dirty="0">
                <a:solidFill>
                  <a:schemeClr val="tx2"/>
                </a:solidFill>
              </a:rPr>
              <a:t> audit procedures on </a:t>
            </a:r>
            <a:r>
              <a:rPr lang="nl-NL" dirty="0" err="1">
                <a:solidFill>
                  <a:schemeClr val="tx2"/>
                </a:solidFill>
              </a:rPr>
              <a:t>movements</a:t>
            </a:r>
            <a:r>
              <a:rPr lang="nl-NL" dirty="0">
                <a:solidFill>
                  <a:schemeClr val="tx2"/>
                </a:solidFill>
              </a:rPr>
              <a:t> of cash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goods</a:t>
            </a:r>
            <a:r>
              <a:rPr lang="nl-NL" dirty="0">
                <a:solidFill>
                  <a:schemeClr val="tx2"/>
                </a:solidFill>
              </a:rPr>
              <a:t> met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requirements</a:t>
            </a:r>
            <a:r>
              <a:rPr lang="nl-NL" dirty="0">
                <a:solidFill>
                  <a:schemeClr val="tx2"/>
                </a:solidFill>
              </a:rPr>
              <a:t> of a </a:t>
            </a:r>
            <a:r>
              <a:rPr lang="nl-NL" dirty="0" err="1">
                <a:solidFill>
                  <a:schemeClr val="tx2"/>
                </a:solidFill>
              </a:rPr>
              <a:t>substantive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analytical</a:t>
            </a:r>
            <a:r>
              <a:rPr lang="nl-NL" dirty="0">
                <a:solidFill>
                  <a:schemeClr val="tx2"/>
                </a:solidFill>
              </a:rPr>
              <a:t> review (ISA 520)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indicate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that</a:t>
            </a:r>
            <a:r>
              <a:rPr lang="nl-NL" dirty="0">
                <a:solidFill>
                  <a:schemeClr val="tx2"/>
                </a:solidFill>
              </a:rPr>
              <a:t> no procedures </a:t>
            </a:r>
            <a:r>
              <a:rPr lang="nl-NL" dirty="0" err="1">
                <a:solidFill>
                  <a:schemeClr val="tx2"/>
                </a:solidFill>
              </a:rPr>
              <a:t>were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performed</a:t>
            </a:r>
            <a:r>
              <a:rPr lang="nl-NL" dirty="0">
                <a:solidFill>
                  <a:schemeClr val="tx2"/>
                </a:solidFill>
              </a:rPr>
              <a:t> in respect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material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distortions</a:t>
            </a:r>
            <a:r>
              <a:rPr lang="nl-NL" dirty="0">
                <a:solidFill>
                  <a:schemeClr val="tx2"/>
                </a:solidFill>
              </a:rPr>
              <a:t>. 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depth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performed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671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DEFA37-730B-B149-8434-5E454053F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14" y="1613350"/>
            <a:ext cx="5148000" cy="4373821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EQCR is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an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important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safeguard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in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the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quality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-control system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  </a:t>
            </a:r>
            <a:endParaRPr lang="nl-NL" dirty="0">
              <a:solidFill>
                <a:schemeClr val="tx2"/>
              </a:solidFill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audit </a:t>
            </a:r>
            <a:r>
              <a:rPr lang="nl-NL" dirty="0" err="1">
                <a:ea typeface="+mn-lt"/>
                <a:cs typeface="+mn-lt"/>
              </a:rPr>
              <a:t>firm</a:t>
            </a:r>
            <a:r>
              <a:rPr lang="nl-NL" dirty="0">
                <a:ea typeface="+mn-lt"/>
                <a:cs typeface="+mn-lt"/>
              </a:rPr>
              <a:t> is </a:t>
            </a:r>
            <a:r>
              <a:rPr lang="nl-NL" dirty="0" err="1">
                <a:ea typeface="+mn-lt"/>
                <a:cs typeface="+mn-lt"/>
              </a:rPr>
              <a:t>responsible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-control system.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EQCR as a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safeguard</a:t>
            </a:r>
            <a:r>
              <a:rPr lang="nl-NL" dirty="0">
                <a:ea typeface="+mn-lt"/>
                <a:cs typeface="+mn-lt"/>
              </a:rPr>
              <a:t> is </a:t>
            </a:r>
            <a:r>
              <a:rPr lang="nl-NL" dirty="0" err="1">
                <a:ea typeface="+mn-lt"/>
                <a:cs typeface="+mn-lt"/>
              </a:rPr>
              <a:t>enshrined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laws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regulations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amongst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things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18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Supervision</a:t>
            </a:r>
            <a:r>
              <a:rPr lang="nl-NL" dirty="0">
                <a:ea typeface="+mn-lt"/>
                <a:cs typeface="+mn-lt"/>
              </a:rPr>
              <a:t>) </a:t>
            </a:r>
            <a:r>
              <a:rPr lang="nl-NL" dirty="0" err="1">
                <a:ea typeface="+mn-lt"/>
                <a:cs typeface="+mn-lt"/>
              </a:rPr>
              <a:t>Decree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 of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 (EU) 537/2014).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EQCR is </a:t>
            </a:r>
            <a:r>
              <a:rPr lang="nl-NL" dirty="0" err="1">
                <a:ea typeface="+mn-lt"/>
                <a:cs typeface="+mn-lt"/>
              </a:rPr>
              <a:t>mandatory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PIE audits, but in </a:t>
            </a:r>
            <a:r>
              <a:rPr lang="nl-NL" dirty="0" err="1">
                <a:ea typeface="+mn-lt"/>
                <a:cs typeface="+mn-lt"/>
              </a:rPr>
              <a:t>practice</a:t>
            </a:r>
            <a:r>
              <a:rPr lang="nl-NL" dirty="0">
                <a:ea typeface="+mn-lt"/>
                <a:cs typeface="+mn-lt"/>
              </a:rPr>
              <a:t> is </a:t>
            </a:r>
            <a:r>
              <a:rPr lang="nl-NL" dirty="0" err="1">
                <a:ea typeface="+mn-lt"/>
                <a:cs typeface="+mn-lt"/>
              </a:rPr>
              <a:t>also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often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used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non-PIE </a:t>
            </a:r>
            <a:r>
              <a:rPr lang="nl-NL" dirty="0" err="1">
                <a:ea typeface="+mn-lt"/>
                <a:cs typeface="+mn-lt"/>
              </a:rPr>
              <a:t>statutory</a:t>
            </a:r>
            <a:r>
              <a:rPr lang="nl-NL" dirty="0">
                <a:ea typeface="+mn-lt"/>
                <a:cs typeface="+mn-lt"/>
              </a:rPr>
              <a:t> audits, </a:t>
            </a:r>
            <a:r>
              <a:rPr lang="nl-NL" dirty="0" err="1">
                <a:ea typeface="+mn-lt"/>
                <a:cs typeface="+mn-lt"/>
              </a:rPr>
              <a:t>including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amongst</a:t>
            </a:r>
            <a:r>
              <a:rPr lang="nl-NL" dirty="0">
                <a:ea typeface="+mn-lt"/>
                <a:cs typeface="+mn-lt"/>
              </a:rPr>
              <a:t> non-PIE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</a:t>
            </a:r>
            <a:r>
              <a:rPr lang="nl-NL" dirty="0" err="1">
                <a:ea typeface="+mn-lt"/>
                <a:cs typeface="+mn-lt"/>
              </a:rPr>
              <a:t>executed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EQCRs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collectively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can</a:t>
            </a:r>
            <a:r>
              <a:rPr lang="nl-NL" dirty="0">
                <a:ea typeface="+mn-lt"/>
                <a:cs typeface="+mn-lt"/>
              </a:rPr>
              <a:t> serve as input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circle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by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which</a:t>
            </a:r>
            <a:r>
              <a:rPr lang="nl-NL" dirty="0">
                <a:ea typeface="+mn-lt"/>
                <a:cs typeface="+mn-lt"/>
              </a:rPr>
              <a:t> we </a:t>
            </a:r>
            <a:r>
              <a:rPr lang="nl-NL" dirty="0" err="1">
                <a:ea typeface="+mn-lt"/>
                <a:cs typeface="+mn-lt"/>
              </a:rPr>
              <a:t>mean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that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common </a:t>
            </a:r>
            <a:r>
              <a:rPr lang="nl-NL" dirty="0" err="1">
                <a:ea typeface="+mn-lt"/>
                <a:cs typeface="+mn-lt"/>
              </a:rPr>
              <a:t>themes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identified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all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EQCRs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can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used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learn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lessons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improve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organisation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62B091-6505-EC4A-AF7F-71F68F0BD6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613350"/>
            <a:ext cx="5146673" cy="380206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b="1" dirty="0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Direct </a:t>
            </a:r>
            <a:r>
              <a:rPr lang="nl-NL" b="1" dirty="0" err="1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relationship</a:t>
            </a:r>
            <a:r>
              <a:rPr lang="nl-NL" b="1" dirty="0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with</a:t>
            </a:r>
            <a:r>
              <a:rPr lang="nl-NL" b="1" dirty="0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quality</a:t>
            </a:r>
            <a:r>
              <a:rPr lang="nl-NL" b="1" dirty="0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 of </a:t>
            </a:r>
            <a:r>
              <a:rPr lang="nl-NL" b="1" dirty="0" err="1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the</a:t>
            </a:r>
            <a:r>
              <a:rPr lang="nl-NL" b="1" dirty="0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statutory</a:t>
            </a:r>
            <a:r>
              <a:rPr lang="nl-NL" b="1" dirty="0">
                <a:solidFill>
                  <a:srgbClr val="45156C"/>
                </a:solidFill>
                <a:latin typeface="Calibri"/>
                <a:ea typeface="+mn-lt"/>
                <a:cs typeface="+mn-lt"/>
              </a:rPr>
              <a:t> audit</a:t>
            </a:r>
            <a:endParaRPr lang="nl-NL" b="1" dirty="0">
              <a:latin typeface="Calibri"/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</a:t>
            </a:r>
            <a:r>
              <a:rPr lang="nl-NL" dirty="0" err="1">
                <a:ea typeface="+mn-lt"/>
                <a:cs typeface="+mn-lt"/>
              </a:rPr>
              <a:t>objective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is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determine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whether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</a:t>
            </a:r>
            <a:r>
              <a:rPr lang="nl-NL" dirty="0" err="1">
                <a:ea typeface="+mn-lt"/>
                <a:cs typeface="+mn-lt"/>
              </a:rPr>
              <a:t>issued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their</a:t>
            </a:r>
            <a:r>
              <a:rPr lang="nl-NL" dirty="0">
                <a:ea typeface="+mn-lt"/>
                <a:cs typeface="+mn-lt"/>
              </a:rPr>
              <a:t> opinion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conclusions</a:t>
            </a:r>
            <a:r>
              <a:rPr lang="nl-NL" dirty="0">
                <a:ea typeface="+mn-lt"/>
                <a:cs typeface="+mn-lt"/>
              </a:rPr>
              <a:t> on a </a:t>
            </a:r>
            <a:r>
              <a:rPr lang="nl-NL" dirty="0" err="1">
                <a:ea typeface="+mn-lt"/>
                <a:cs typeface="+mn-lt"/>
              </a:rPr>
              <a:t>reasonable</a:t>
            </a:r>
            <a:r>
              <a:rPr lang="nl-NL" dirty="0">
                <a:ea typeface="+mn-lt"/>
                <a:cs typeface="+mn-lt"/>
              </a:rPr>
              <a:t> basis </a:t>
            </a:r>
            <a:r>
              <a:rPr lang="nl-NL" b="1" dirty="0" err="1">
                <a:ea typeface="+mn-lt"/>
                <a:cs typeface="+mn-lt"/>
              </a:rPr>
              <a:t>before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audit report is </a:t>
            </a:r>
            <a:r>
              <a:rPr lang="nl-NL" dirty="0" err="1">
                <a:ea typeface="+mn-lt"/>
                <a:cs typeface="+mn-lt"/>
              </a:rPr>
              <a:t>issued</a:t>
            </a:r>
            <a:r>
              <a:rPr lang="nl-NL" dirty="0">
                <a:ea typeface="+mn-lt"/>
                <a:cs typeface="+mn-lt"/>
              </a:rPr>
              <a:t>. </a:t>
            </a:r>
            <a:r>
              <a:rPr lang="nl-NL" dirty="0" err="1">
                <a:ea typeface="+mn-lt"/>
                <a:cs typeface="+mn-lt"/>
              </a:rPr>
              <a:t>This</a:t>
            </a:r>
            <a:r>
              <a:rPr lang="nl-NL" dirty="0">
                <a:ea typeface="+mn-lt"/>
                <a:cs typeface="+mn-lt"/>
              </a:rPr>
              <a:t> means </a:t>
            </a:r>
            <a:r>
              <a:rPr lang="nl-NL" dirty="0" err="1">
                <a:ea typeface="+mn-lt"/>
                <a:cs typeface="+mn-lt"/>
              </a:rPr>
              <a:t>an</a:t>
            </a:r>
            <a:r>
              <a:rPr lang="nl-NL" dirty="0">
                <a:ea typeface="+mn-lt"/>
                <a:cs typeface="+mn-lt"/>
              </a:rPr>
              <a:t> assessment is made </a:t>
            </a:r>
            <a:r>
              <a:rPr lang="nl-NL" dirty="0" err="1">
                <a:ea typeface="+mn-lt"/>
                <a:cs typeface="+mn-lt"/>
              </a:rPr>
              <a:t>if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had </a:t>
            </a:r>
            <a:r>
              <a:rPr lang="nl-NL" dirty="0" err="1">
                <a:ea typeface="+mn-lt"/>
                <a:cs typeface="+mn-lt"/>
              </a:rPr>
              <a:t>obtained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sufficient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appropriate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evidence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EQCR is a </a:t>
            </a:r>
            <a:r>
              <a:rPr lang="nl-NL" dirty="0" err="1">
                <a:ea typeface="+mn-lt"/>
                <a:cs typeface="+mn-lt"/>
              </a:rPr>
              <a:t>marginal</a:t>
            </a:r>
            <a:r>
              <a:rPr lang="nl-NL" dirty="0">
                <a:ea typeface="+mn-lt"/>
                <a:cs typeface="+mn-lt"/>
              </a:rPr>
              <a:t> but </a:t>
            </a:r>
            <a:r>
              <a:rPr lang="nl-NL" dirty="0" err="1">
                <a:ea typeface="+mn-lt"/>
                <a:cs typeface="+mn-lt"/>
              </a:rPr>
              <a:t>nonetheless</a:t>
            </a:r>
            <a:r>
              <a:rPr lang="nl-NL" dirty="0">
                <a:ea typeface="+mn-lt"/>
                <a:cs typeface="+mn-lt"/>
              </a:rPr>
              <a:t> adequate </a:t>
            </a:r>
            <a:r>
              <a:rPr lang="nl-NL" dirty="0" err="1">
                <a:ea typeface="+mn-lt"/>
                <a:cs typeface="+mn-lt"/>
              </a:rPr>
              <a:t>substantive</a:t>
            </a:r>
            <a:r>
              <a:rPr lang="nl-NL" dirty="0">
                <a:ea typeface="+mn-lt"/>
                <a:cs typeface="+mn-lt"/>
              </a:rPr>
              <a:t> review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performance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audit (source: </a:t>
            </a:r>
            <a:r>
              <a:rPr lang="nl-NL" dirty="0" err="1">
                <a:ea typeface="+mn-lt"/>
                <a:cs typeface="+mn-lt"/>
              </a:rPr>
              <a:t>Explanatory</a:t>
            </a:r>
            <a:r>
              <a:rPr lang="nl-NL" dirty="0">
                <a:ea typeface="+mn-lt"/>
                <a:cs typeface="+mn-lt"/>
              </a:rPr>
              <a:t> Memorandum). 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426BA92-D7F1-8649-B85B-15EF1D3B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901681"/>
            <a:ext cx="10682421" cy="853981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Importance of EQCR as a quality safeguard</a:t>
            </a:r>
            <a:endParaRPr lang="nl-NL" b="0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57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6773"/>
            <a:ext cx="10682420" cy="379638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Substantive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audit procedures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not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adequately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performed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with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sufficient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depth</a:t>
            </a:r>
            <a:endParaRPr lang="nl-NL" sz="1600" b="1" dirty="0">
              <a:solidFill>
                <a:srgbClr val="45156C"/>
              </a:solidFill>
              <a:latin typeface="+mj-lt"/>
            </a:endParaRPr>
          </a:p>
          <a:p>
            <a:pPr marL="4320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audits </a:t>
            </a:r>
            <a:r>
              <a:rPr lang="nl-NL" sz="1600" dirty="0" err="1">
                <a:solidFill>
                  <a:srgbClr val="000000"/>
                </a:solidFill>
              </a:rPr>
              <a:t>individual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registrations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with</a:t>
            </a:r>
            <a:r>
              <a:rPr lang="nl-NL" sz="1600" dirty="0">
                <a:solidFill>
                  <a:srgbClr val="000000"/>
                </a:solidFill>
              </a:rPr>
              <a:t> source </a:t>
            </a:r>
            <a:r>
              <a:rPr lang="nl-NL" sz="1600" dirty="0" err="1">
                <a:solidFill>
                  <a:srgbClr val="000000"/>
                </a:solidFill>
              </a:rPr>
              <a:t>documentation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means of a </a:t>
            </a:r>
            <a:r>
              <a:rPr lang="nl-NL" sz="1600" dirty="0" err="1">
                <a:solidFill>
                  <a:srgbClr val="000000"/>
                </a:solidFill>
              </a:rPr>
              <a:t>detailed</a:t>
            </a:r>
            <a:r>
              <a:rPr lang="nl-NL" sz="1600" dirty="0">
                <a:solidFill>
                  <a:srgbClr val="000000"/>
                </a:solidFill>
              </a:rPr>
              <a:t> audit.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may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assess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entire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population</a:t>
            </a:r>
            <a:r>
              <a:rPr lang="nl-NL" sz="1600" dirty="0">
                <a:solidFill>
                  <a:srgbClr val="000000"/>
                </a:solidFill>
              </a:rPr>
              <a:t> or </a:t>
            </a:r>
            <a:r>
              <a:rPr lang="nl-NL" sz="1600" dirty="0" err="1">
                <a:solidFill>
                  <a:srgbClr val="000000"/>
                </a:solidFill>
              </a:rPr>
              <a:t>only</a:t>
            </a:r>
            <a:r>
              <a:rPr lang="nl-NL" sz="1600" dirty="0">
                <a:solidFill>
                  <a:srgbClr val="000000"/>
                </a:solidFill>
              </a:rPr>
              <a:t> part of it. A </a:t>
            </a:r>
            <a:r>
              <a:rPr lang="nl-NL" sz="1600" dirty="0" err="1">
                <a:solidFill>
                  <a:srgbClr val="000000"/>
                </a:solidFill>
              </a:rPr>
              <a:t>selective</a:t>
            </a:r>
            <a:r>
              <a:rPr lang="nl-NL" sz="1600" dirty="0">
                <a:solidFill>
                  <a:srgbClr val="000000"/>
                </a:solidFill>
              </a:rPr>
              <a:t> assessment of part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population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provides</a:t>
            </a:r>
            <a:r>
              <a:rPr lang="nl-NL" sz="1600" dirty="0">
                <a:solidFill>
                  <a:srgbClr val="000000"/>
                </a:solidFill>
              </a:rPr>
              <a:t> no audit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with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regard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unassessed</a:t>
            </a:r>
            <a:r>
              <a:rPr lang="nl-NL" sz="1600" dirty="0">
                <a:solidFill>
                  <a:srgbClr val="000000"/>
                </a:solidFill>
              </a:rPr>
              <a:t> part, </a:t>
            </a:r>
            <a:r>
              <a:rPr lang="nl-NL" sz="1600" dirty="0" err="1">
                <a:solidFill>
                  <a:srgbClr val="000000"/>
                </a:solidFill>
              </a:rPr>
              <a:t>unless</a:t>
            </a:r>
            <a:r>
              <a:rPr lang="nl-NL" sz="1600" dirty="0">
                <a:solidFill>
                  <a:srgbClr val="000000"/>
                </a:solidFill>
              </a:rPr>
              <a:t> sampling has been </a:t>
            </a:r>
            <a:r>
              <a:rPr lang="nl-NL" sz="1600" dirty="0" err="1">
                <a:solidFill>
                  <a:srgbClr val="000000"/>
                </a:solidFill>
              </a:rPr>
              <a:t>carried</a:t>
            </a:r>
            <a:r>
              <a:rPr lang="nl-NL" sz="1600" dirty="0">
                <a:solidFill>
                  <a:srgbClr val="000000"/>
                </a:solidFill>
              </a:rPr>
              <a:t> out.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A </a:t>
            </a:r>
            <a:r>
              <a:rPr lang="nl-NL" sz="1600" dirty="0" err="1">
                <a:solidFill>
                  <a:srgbClr val="000000"/>
                </a:solidFill>
              </a:rPr>
              <a:t>critical</a:t>
            </a:r>
            <a:r>
              <a:rPr lang="nl-NL" sz="1600" dirty="0">
                <a:solidFill>
                  <a:srgbClr val="000000"/>
                </a:solidFill>
              </a:rPr>
              <a:t> assessment of information (</a:t>
            </a:r>
            <a:r>
              <a:rPr lang="nl-NL" sz="1600" dirty="0" err="1">
                <a:solidFill>
                  <a:srgbClr val="000000"/>
                </a:solidFill>
              </a:rPr>
              <a:t>oral</a:t>
            </a:r>
            <a:r>
              <a:rPr lang="nl-NL" sz="1600" dirty="0">
                <a:solidFill>
                  <a:srgbClr val="000000"/>
                </a:solidFill>
              </a:rPr>
              <a:t> or </a:t>
            </a:r>
            <a:r>
              <a:rPr lang="nl-NL" sz="1600" dirty="0" err="1">
                <a:solidFill>
                  <a:srgbClr val="000000"/>
                </a:solidFill>
              </a:rPr>
              <a:t>otherwise</a:t>
            </a:r>
            <a:r>
              <a:rPr lang="nl-NL" sz="1600" dirty="0">
                <a:solidFill>
                  <a:srgbClr val="000000"/>
                </a:solidFill>
              </a:rPr>
              <a:t>)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management of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client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performed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with</a:t>
            </a:r>
            <a:r>
              <a:rPr lang="nl-NL" sz="1600" dirty="0">
                <a:solidFill>
                  <a:srgbClr val="000000"/>
                </a:solidFill>
              </a:rPr>
              <a:t> professional </a:t>
            </a:r>
            <a:r>
              <a:rPr lang="nl-NL" sz="1600" dirty="0" err="1">
                <a:solidFill>
                  <a:srgbClr val="000000"/>
                </a:solidFill>
              </a:rPr>
              <a:t>scepticism</a:t>
            </a:r>
            <a:r>
              <a:rPr lang="nl-NL" sz="1600" dirty="0">
                <a:solidFill>
                  <a:srgbClr val="000000"/>
                </a:solidFill>
              </a:rPr>
              <a:t>, is important in order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increase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reliability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. In </a:t>
            </a:r>
            <a:r>
              <a:rPr lang="nl-NL" sz="1600" dirty="0" err="1">
                <a:solidFill>
                  <a:srgbClr val="000000"/>
                </a:solidFill>
              </a:rPr>
              <a:t>various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assessed</a:t>
            </a:r>
            <a:r>
              <a:rPr lang="nl-NL" sz="1600" dirty="0">
                <a:solidFill>
                  <a:srgbClr val="000000"/>
                </a:solidFill>
              </a:rPr>
              <a:t> focus </a:t>
            </a:r>
            <a:r>
              <a:rPr lang="nl-NL" sz="1600" dirty="0" err="1">
                <a:solidFill>
                  <a:srgbClr val="000000"/>
                </a:solidFill>
              </a:rPr>
              <a:t>areas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AFM </a:t>
            </a:r>
            <a:r>
              <a:rPr lang="nl-NL" sz="1600" dirty="0" err="1">
                <a:solidFill>
                  <a:srgbClr val="000000"/>
                </a:solidFill>
              </a:rPr>
              <a:t>ascertained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information </a:t>
            </a:r>
            <a:r>
              <a:rPr lang="nl-NL" sz="1600" dirty="0" err="1">
                <a:solidFill>
                  <a:srgbClr val="000000"/>
                </a:solidFill>
              </a:rPr>
              <a:t>obtained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orally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management had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been </a:t>
            </a:r>
            <a:r>
              <a:rPr lang="nl-NL" sz="1600" dirty="0" err="1">
                <a:solidFill>
                  <a:srgbClr val="000000"/>
                </a:solidFill>
              </a:rPr>
              <a:t>verified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means of source information (</a:t>
            </a:r>
            <a:r>
              <a:rPr lang="nl-NL" sz="1600" dirty="0" err="1">
                <a:solidFill>
                  <a:srgbClr val="000000"/>
                </a:solidFill>
              </a:rPr>
              <a:t>internal</a:t>
            </a:r>
            <a:r>
              <a:rPr lang="nl-NL" sz="1600" dirty="0">
                <a:solidFill>
                  <a:srgbClr val="000000"/>
                </a:solidFill>
              </a:rPr>
              <a:t> or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). </a:t>
            </a:r>
            <a:r>
              <a:rPr lang="nl-NL" sz="1600" dirty="0" err="1">
                <a:solidFill>
                  <a:srgbClr val="000000"/>
                </a:solidFill>
              </a:rPr>
              <a:t>This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finding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arises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example</a:t>
            </a:r>
            <a:r>
              <a:rPr lang="nl-NL" sz="1600" dirty="0">
                <a:solidFill>
                  <a:srgbClr val="000000"/>
                </a:solidFill>
              </a:rPr>
              <a:t>, in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of </a:t>
            </a:r>
            <a:r>
              <a:rPr lang="nl-NL" sz="1600" dirty="0" err="1">
                <a:solidFill>
                  <a:srgbClr val="000000"/>
                </a:solidFill>
              </a:rPr>
              <a:t>estimates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substantive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analytical</a:t>
            </a:r>
            <a:r>
              <a:rPr lang="nl-NL" sz="1600" dirty="0">
                <a:solidFill>
                  <a:srgbClr val="000000"/>
                </a:solidFill>
              </a:rPr>
              <a:t> reviews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follow-up of </a:t>
            </a:r>
            <a:r>
              <a:rPr lang="nl-NL" sz="1600" dirty="0" err="1">
                <a:solidFill>
                  <a:srgbClr val="000000"/>
                </a:solidFill>
              </a:rPr>
              <a:t>findings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audit procedures.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In </a:t>
            </a:r>
            <a:r>
              <a:rPr lang="nl-NL" sz="1600" dirty="0" err="1">
                <a:solidFill>
                  <a:srgbClr val="000000"/>
                </a:solidFill>
              </a:rPr>
              <a:t>various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assessed</a:t>
            </a:r>
            <a:r>
              <a:rPr lang="nl-NL" sz="1600" dirty="0">
                <a:solidFill>
                  <a:srgbClr val="000000"/>
                </a:solidFill>
              </a:rPr>
              <a:t> focus </a:t>
            </a:r>
            <a:r>
              <a:rPr lang="nl-NL" sz="1600" dirty="0" err="1">
                <a:solidFill>
                  <a:srgbClr val="000000"/>
                </a:solidFill>
              </a:rPr>
              <a:t>areas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AFM </a:t>
            </a:r>
            <a:r>
              <a:rPr lang="nl-NL" sz="1600" dirty="0" err="1">
                <a:solidFill>
                  <a:srgbClr val="000000"/>
                </a:solidFill>
              </a:rPr>
              <a:t>noted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did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follow up </a:t>
            </a:r>
            <a:r>
              <a:rPr lang="nl-NL" sz="1600" dirty="0" err="1">
                <a:solidFill>
                  <a:srgbClr val="000000"/>
                </a:solidFill>
              </a:rPr>
              <a:t>differences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revealed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detailed</a:t>
            </a:r>
            <a:r>
              <a:rPr lang="nl-NL" sz="1600" dirty="0">
                <a:solidFill>
                  <a:srgbClr val="000000"/>
                </a:solidFill>
              </a:rPr>
              <a:t> audits. </a:t>
            </a:r>
          </a:p>
        </p:txBody>
      </p:sp>
    </p:spTree>
    <p:extLst>
      <p:ext uri="{BB962C8B-B14F-4D97-AF65-F5344CB8AC3E}">
        <p14:creationId xmlns:p14="http://schemas.microsoft.com/office/powerpoint/2010/main" val="172974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49165" y="1586773"/>
            <a:ext cx="10682421" cy="4097747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Examples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from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assessment</a:t>
            </a:r>
          </a:p>
          <a:p>
            <a:r>
              <a:rPr lang="nl-NL" dirty="0">
                <a:solidFill>
                  <a:schemeClr val="tx2"/>
                </a:solidFill>
              </a:rPr>
              <a:t>For a </a:t>
            </a:r>
            <a:r>
              <a:rPr lang="nl-NL" dirty="0" err="1">
                <a:solidFill>
                  <a:schemeClr val="tx2"/>
                </a:solidFill>
              </a:rPr>
              <a:t>material</a:t>
            </a:r>
            <a:r>
              <a:rPr lang="nl-NL" dirty="0">
                <a:solidFill>
                  <a:schemeClr val="tx2"/>
                </a:solidFill>
              </a:rPr>
              <a:t> part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inventory</a:t>
            </a:r>
            <a:r>
              <a:rPr lang="nl-NL" dirty="0">
                <a:solidFill>
                  <a:schemeClr val="tx2"/>
                </a:solidFill>
              </a:rPr>
              <a:t> on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balance</a:t>
            </a:r>
            <a:r>
              <a:rPr lang="nl-NL" dirty="0">
                <a:solidFill>
                  <a:schemeClr val="tx2"/>
                </a:solidFill>
              </a:rPr>
              <a:t> sheet date,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physical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stocktaking</a:t>
            </a:r>
            <a:r>
              <a:rPr lang="nl-NL" dirty="0">
                <a:solidFill>
                  <a:schemeClr val="tx2"/>
                </a:solidFill>
              </a:rPr>
              <a:t> was </a:t>
            </a:r>
            <a:r>
              <a:rPr lang="nl-NL" dirty="0" err="1">
                <a:solidFill>
                  <a:schemeClr val="tx2"/>
                </a:solidFill>
              </a:rPr>
              <a:t>neither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attended</a:t>
            </a:r>
            <a:r>
              <a:rPr lang="nl-NL" dirty="0">
                <a:solidFill>
                  <a:schemeClr val="tx2"/>
                </a:solidFill>
              </a:rPr>
              <a:t> nor </a:t>
            </a:r>
            <a:r>
              <a:rPr lang="nl-NL" dirty="0" err="1">
                <a:solidFill>
                  <a:schemeClr val="tx2"/>
                </a:solidFill>
              </a:rPr>
              <a:t>performed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auditor. </a:t>
            </a:r>
          </a:p>
          <a:p>
            <a:r>
              <a:rPr lang="nl-NL" dirty="0">
                <a:solidFill>
                  <a:schemeClr val="tx2"/>
                </a:solidFill>
              </a:rPr>
              <a:t>For </a:t>
            </a:r>
            <a:r>
              <a:rPr lang="nl-NL" dirty="0" err="1">
                <a:solidFill>
                  <a:schemeClr val="tx2"/>
                </a:solidFill>
              </a:rPr>
              <a:t>another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material</a:t>
            </a:r>
            <a:r>
              <a:rPr lang="nl-NL" dirty="0">
                <a:solidFill>
                  <a:schemeClr val="tx2"/>
                </a:solidFill>
              </a:rPr>
              <a:t> part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inventory</a:t>
            </a:r>
            <a:r>
              <a:rPr lang="nl-NL" dirty="0">
                <a:solidFill>
                  <a:schemeClr val="tx2"/>
                </a:solidFill>
              </a:rPr>
              <a:t> at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parties</a:t>
            </a:r>
            <a:r>
              <a:rPr lang="nl-NL" dirty="0">
                <a:solidFill>
                  <a:schemeClr val="tx2"/>
                </a:solidFill>
              </a:rPr>
              <a:t> on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balance</a:t>
            </a:r>
            <a:r>
              <a:rPr lang="nl-NL" dirty="0">
                <a:solidFill>
                  <a:schemeClr val="tx2"/>
                </a:solidFill>
              </a:rPr>
              <a:t> sheet date, no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confirmation</a:t>
            </a:r>
            <a:r>
              <a:rPr lang="nl-NL" dirty="0">
                <a:solidFill>
                  <a:schemeClr val="tx2"/>
                </a:solidFill>
              </a:rPr>
              <a:t> was </a:t>
            </a:r>
            <a:r>
              <a:rPr lang="nl-NL" dirty="0" err="1">
                <a:solidFill>
                  <a:schemeClr val="tx2"/>
                </a:solidFill>
              </a:rPr>
              <a:t>obtained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under</a:t>
            </a:r>
            <a:r>
              <a:rPr lang="nl-NL" dirty="0">
                <a:solidFill>
                  <a:schemeClr val="tx2"/>
                </a:solidFill>
              </a:rPr>
              <a:t> ISA 505. </a:t>
            </a:r>
          </a:p>
          <a:p>
            <a:r>
              <a:rPr lang="nl-NL" dirty="0">
                <a:solidFill>
                  <a:schemeClr val="tx2"/>
                </a:solidFill>
              </a:rPr>
              <a:t>The AFM </a:t>
            </a:r>
            <a:r>
              <a:rPr lang="nl-NL" dirty="0" err="1">
                <a:solidFill>
                  <a:schemeClr val="tx2"/>
                </a:solidFill>
              </a:rPr>
              <a:t>accordingly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assessed</a:t>
            </a:r>
            <a:r>
              <a:rPr lang="nl-NL" dirty="0">
                <a:solidFill>
                  <a:schemeClr val="tx2"/>
                </a:solidFill>
              </a:rPr>
              <a:t> focus area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existence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inventory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r>
              <a:rPr lang="nl-NL" dirty="0">
                <a:solidFill>
                  <a:schemeClr val="tx2"/>
                </a:solidFill>
              </a:rPr>
              <a:t>The EQC </a:t>
            </a:r>
            <a:r>
              <a:rPr lang="nl-NL" dirty="0" err="1">
                <a:solidFill>
                  <a:schemeClr val="tx2"/>
                </a:solidFill>
              </a:rPr>
              <a:t>reviewer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adequately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whether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obtained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sufficient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appropriate</a:t>
            </a:r>
            <a:r>
              <a:rPr lang="nl-NL" dirty="0">
                <a:solidFill>
                  <a:schemeClr val="tx2"/>
                </a:solidFill>
              </a:rPr>
              <a:t> audit </a:t>
            </a:r>
            <a:r>
              <a:rPr lang="nl-NL" dirty="0" err="1">
                <a:solidFill>
                  <a:schemeClr val="tx2"/>
                </a:solidFill>
              </a:rPr>
              <a:t>evidence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existence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material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inventory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positions</a:t>
            </a:r>
            <a:r>
              <a:rPr lang="nl-NL" dirty="0">
                <a:solidFill>
                  <a:schemeClr val="tx2"/>
                </a:solidFill>
              </a:rPr>
              <a:t>. 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depth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performed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r>
              <a:rPr lang="nl-NL" dirty="0">
                <a:solidFill>
                  <a:schemeClr val="tx2"/>
                </a:solidFill>
              </a:rPr>
              <a:t>For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purpose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assessing</a:t>
            </a:r>
            <a:r>
              <a:rPr lang="nl-NL" dirty="0">
                <a:solidFill>
                  <a:schemeClr val="tx2"/>
                </a:solidFill>
              </a:rPr>
              <a:t> audit </a:t>
            </a:r>
            <a:r>
              <a:rPr lang="nl-NL" dirty="0" err="1">
                <a:solidFill>
                  <a:schemeClr val="tx2"/>
                </a:solidFill>
              </a:rPr>
              <a:t>projects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progress</a:t>
            </a:r>
            <a:r>
              <a:rPr lang="nl-NL" dirty="0">
                <a:solidFill>
                  <a:schemeClr val="tx2"/>
                </a:solidFill>
              </a:rPr>
              <a:t>, </a:t>
            </a:r>
            <a:r>
              <a:rPr lang="nl-NL" dirty="0" err="1">
                <a:solidFill>
                  <a:schemeClr val="tx2"/>
                </a:solidFill>
              </a:rPr>
              <a:t>an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obtained</a:t>
            </a:r>
            <a:r>
              <a:rPr lang="nl-NL" dirty="0">
                <a:solidFill>
                  <a:schemeClr val="tx2"/>
                </a:solidFill>
              </a:rPr>
              <a:t> information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management on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progress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projects</a:t>
            </a:r>
            <a:r>
              <a:rPr lang="nl-NL" dirty="0">
                <a:solidFill>
                  <a:schemeClr val="tx2"/>
                </a:solidFill>
              </a:rPr>
              <a:t>. 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perform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any</a:t>
            </a:r>
            <a:r>
              <a:rPr lang="nl-NL" dirty="0">
                <a:solidFill>
                  <a:schemeClr val="tx2"/>
                </a:solidFill>
              </a:rPr>
              <a:t> procedures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verify</a:t>
            </a:r>
            <a:r>
              <a:rPr lang="nl-NL" dirty="0">
                <a:solidFill>
                  <a:schemeClr val="tx2"/>
                </a:solidFill>
              </a:rPr>
              <a:t> management information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reference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source </a:t>
            </a:r>
            <a:r>
              <a:rPr lang="nl-NL" dirty="0" err="1">
                <a:solidFill>
                  <a:schemeClr val="tx2"/>
                </a:solidFill>
              </a:rPr>
              <a:t>documents</a:t>
            </a:r>
            <a:r>
              <a:rPr lang="nl-NL" dirty="0">
                <a:solidFill>
                  <a:schemeClr val="tx2"/>
                </a:solidFill>
              </a:rPr>
              <a:t> (</a:t>
            </a:r>
            <a:r>
              <a:rPr lang="nl-NL" dirty="0" err="1">
                <a:solidFill>
                  <a:schemeClr val="tx2"/>
                </a:solidFill>
              </a:rPr>
              <a:t>internal</a:t>
            </a:r>
            <a:r>
              <a:rPr lang="nl-NL" dirty="0">
                <a:solidFill>
                  <a:schemeClr val="tx2"/>
                </a:solidFill>
              </a:rPr>
              <a:t> or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). </a:t>
            </a:r>
          </a:p>
          <a:p>
            <a:r>
              <a:rPr lang="nl-NL" dirty="0">
                <a:solidFill>
                  <a:schemeClr val="tx2"/>
                </a:solidFill>
              </a:rPr>
              <a:t>The AFM </a:t>
            </a:r>
            <a:r>
              <a:rPr lang="nl-NL" dirty="0" err="1">
                <a:solidFill>
                  <a:schemeClr val="tx2"/>
                </a:solidFill>
              </a:rPr>
              <a:t>accordingly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assessed</a:t>
            </a:r>
            <a:r>
              <a:rPr lang="nl-NL" dirty="0">
                <a:solidFill>
                  <a:schemeClr val="tx2"/>
                </a:solidFill>
              </a:rPr>
              <a:t> focus area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valuation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projects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progress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r>
              <a:rPr lang="nl-NL" dirty="0">
                <a:solidFill>
                  <a:schemeClr val="tx2"/>
                </a:solidFill>
              </a:rPr>
              <a:t>The EQC </a:t>
            </a:r>
            <a:r>
              <a:rPr lang="nl-NL" dirty="0" err="1">
                <a:solidFill>
                  <a:schemeClr val="tx2"/>
                </a:solidFill>
              </a:rPr>
              <a:t>reviewer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adequately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whether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could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rely</a:t>
            </a:r>
            <a:r>
              <a:rPr lang="nl-NL" dirty="0">
                <a:solidFill>
                  <a:schemeClr val="tx2"/>
                </a:solidFill>
              </a:rPr>
              <a:t> on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management information as audit </a:t>
            </a:r>
            <a:r>
              <a:rPr lang="nl-NL" dirty="0" err="1">
                <a:solidFill>
                  <a:schemeClr val="tx2"/>
                </a:solidFill>
              </a:rPr>
              <a:t>evidence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for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progress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projects</a:t>
            </a:r>
            <a:r>
              <a:rPr lang="nl-NL" dirty="0">
                <a:solidFill>
                  <a:schemeClr val="tx2"/>
                </a:solidFill>
              </a:rPr>
              <a:t>. 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depth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performed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  <a:p>
            <a:pPr marL="43200" lvl="0" indent="0">
              <a:buFont typeface="Calibri Light" panose="020F0302020204030204" pitchFamily="34" charset="0"/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6773"/>
            <a:ext cx="10682420" cy="3796382"/>
          </a:xfrm>
        </p:spPr>
        <p:txBody>
          <a:bodyPr/>
          <a:lstStyle/>
          <a:p>
            <a:pPr marL="43200" lvl="0" indent="0">
              <a:buNone/>
            </a:pP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Insufficient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audit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evidence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for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statements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excluded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</a:t>
            </a:r>
            <a:r>
              <a:rPr lang="nl-NL" sz="1600" b="1" dirty="0" err="1">
                <a:solidFill>
                  <a:srgbClr val="45156C"/>
                </a:solidFill>
                <a:latin typeface="+mj-lt"/>
              </a:rPr>
              <a:t>from</a:t>
            </a:r>
            <a:r>
              <a:rPr lang="nl-NL" sz="1600" b="1" dirty="0">
                <a:solidFill>
                  <a:srgbClr val="45156C"/>
                </a:solidFill>
                <a:latin typeface="+mj-lt"/>
              </a:rPr>
              <a:t> disclaimer of opinion</a:t>
            </a:r>
          </a:p>
          <a:p>
            <a:pPr marL="4320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should</a:t>
            </a:r>
            <a:r>
              <a:rPr lang="nl-NL" sz="1600" dirty="0">
                <a:solidFill>
                  <a:srgbClr val="000000"/>
                </a:solidFill>
              </a:rPr>
              <a:t> draw up a disclaimer of opinion </a:t>
            </a:r>
            <a:r>
              <a:rPr lang="nl-NL" sz="1600" dirty="0" err="1">
                <a:solidFill>
                  <a:srgbClr val="000000"/>
                </a:solidFill>
              </a:rPr>
              <a:t>if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they</a:t>
            </a:r>
            <a:r>
              <a:rPr lang="nl-NL" sz="1600" dirty="0">
                <a:solidFill>
                  <a:srgbClr val="000000"/>
                </a:solidFill>
              </a:rPr>
              <a:t> are </a:t>
            </a:r>
            <a:r>
              <a:rPr lang="nl-NL" sz="1600" dirty="0" err="1">
                <a:solidFill>
                  <a:srgbClr val="000000"/>
                </a:solidFill>
              </a:rPr>
              <a:t>unable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obtain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sufficient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appropriate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 on </a:t>
            </a:r>
            <a:r>
              <a:rPr lang="nl-NL" sz="1600" dirty="0" err="1">
                <a:solidFill>
                  <a:srgbClr val="000000"/>
                </a:solidFill>
              </a:rPr>
              <a:t>which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base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opinion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concludes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potential</a:t>
            </a:r>
            <a:r>
              <a:rPr lang="nl-NL" sz="1600" dirty="0">
                <a:solidFill>
                  <a:srgbClr val="000000"/>
                </a:solidFill>
              </a:rPr>
              <a:t> impact of </a:t>
            </a:r>
            <a:r>
              <a:rPr lang="nl-NL" sz="1600" dirty="0" err="1">
                <a:solidFill>
                  <a:srgbClr val="000000"/>
                </a:solidFill>
              </a:rPr>
              <a:t>any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undetected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deviations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could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</a:t>
            </a:r>
            <a:r>
              <a:rPr lang="nl-NL" sz="1600" dirty="0">
                <a:solidFill>
                  <a:srgbClr val="000000"/>
                </a:solidFill>
              </a:rPr>
              <a:t> of </a:t>
            </a:r>
            <a:r>
              <a:rPr lang="nl-NL" sz="1600" dirty="0" err="1">
                <a:solidFill>
                  <a:srgbClr val="000000"/>
                </a:solidFill>
              </a:rPr>
              <a:t>material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importance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financial statements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could</a:t>
            </a:r>
            <a:r>
              <a:rPr lang="nl-NL" sz="1600" dirty="0">
                <a:solidFill>
                  <a:srgbClr val="000000"/>
                </a:solidFill>
              </a:rPr>
              <a:t> have a </a:t>
            </a:r>
            <a:r>
              <a:rPr lang="nl-NL" sz="1600" dirty="0" err="1">
                <a:solidFill>
                  <a:srgbClr val="000000"/>
                </a:solidFill>
              </a:rPr>
              <a:t>profound</a:t>
            </a:r>
            <a:r>
              <a:rPr lang="nl-NL" sz="1600" dirty="0">
                <a:solidFill>
                  <a:srgbClr val="000000"/>
                </a:solidFill>
              </a:rPr>
              <a:t> impact.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must </a:t>
            </a:r>
            <a:r>
              <a:rPr lang="nl-NL" sz="1600" dirty="0" err="1">
                <a:solidFill>
                  <a:srgbClr val="000000"/>
                </a:solidFill>
              </a:rPr>
              <a:t>consider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alternative</a:t>
            </a:r>
            <a:r>
              <a:rPr lang="nl-NL" sz="1600" dirty="0">
                <a:solidFill>
                  <a:srgbClr val="000000"/>
                </a:solidFill>
              </a:rPr>
              <a:t> procedures in order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obtain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sufficient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appropriate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. The </a:t>
            </a:r>
            <a:r>
              <a:rPr lang="nl-NL" sz="1600" dirty="0" err="1">
                <a:solidFill>
                  <a:srgbClr val="000000"/>
                </a:solidFill>
              </a:rPr>
              <a:t>considerations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with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regard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these </a:t>
            </a:r>
            <a:r>
              <a:rPr lang="nl-NL" sz="1600" dirty="0" err="1">
                <a:solidFill>
                  <a:srgbClr val="000000"/>
                </a:solidFill>
              </a:rPr>
              <a:t>alternative</a:t>
            </a:r>
            <a:r>
              <a:rPr lang="nl-NL" sz="1600" dirty="0">
                <a:solidFill>
                  <a:srgbClr val="000000"/>
                </a:solidFill>
              </a:rPr>
              <a:t> procedures </a:t>
            </a:r>
            <a:r>
              <a:rPr lang="nl-NL" sz="1600" dirty="0" err="1">
                <a:solidFill>
                  <a:srgbClr val="000000"/>
                </a:solidFill>
              </a:rPr>
              <a:t>should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recorded</a:t>
            </a:r>
            <a:r>
              <a:rPr lang="nl-NL" sz="1600" dirty="0">
                <a:solidFill>
                  <a:srgbClr val="000000"/>
                </a:solidFill>
              </a:rPr>
              <a:t> in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audit file.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The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should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be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sufficiently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specific</a:t>
            </a:r>
            <a:r>
              <a:rPr lang="nl-NL" sz="1600" dirty="0">
                <a:solidFill>
                  <a:srgbClr val="000000"/>
                </a:solidFill>
              </a:rPr>
              <a:t> in </a:t>
            </a:r>
            <a:r>
              <a:rPr lang="nl-NL" sz="1600" dirty="0" err="1">
                <a:solidFill>
                  <a:srgbClr val="000000"/>
                </a:solidFill>
              </a:rPr>
              <a:t>their</a:t>
            </a:r>
            <a:r>
              <a:rPr lang="nl-NL" sz="1600" dirty="0">
                <a:solidFill>
                  <a:srgbClr val="000000"/>
                </a:solidFill>
              </a:rPr>
              <a:t> audit report as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disclaimer of opinion </a:t>
            </a:r>
            <a:r>
              <a:rPr lang="nl-NL" sz="1600" dirty="0" err="1">
                <a:solidFill>
                  <a:srgbClr val="000000"/>
                </a:solidFill>
              </a:rPr>
              <a:t>relates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 err="1">
                <a:solidFill>
                  <a:srgbClr val="000000"/>
                </a:solidFill>
              </a:rPr>
              <a:t>Sufficient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and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appropriate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 must </a:t>
            </a:r>
            <a:r>
              <a:rPr lang="nl-NL" sz="1600" dirty="0" err="1">
                <a:solidFill>
                  <a:srgbClr val="000000"/>
                </a:solidFill>
              </a:rPr>
              <a:t>be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obtained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for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items in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financial statements </a:t>
            </a:r>
            <a:r>
              <a:rPr lang="nl-NL" sz="1600" dirty="0" err="1">
                <a:solidFill>
                  <a:srgbClr val="000000"/>
                </a:solidFill>
              </a:rPr>
              <a:t>to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which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disclaimer of opinion does </a:t>
            </a:r>
            <a:r>
              <a:rPr lang="nl-NL" sz="1600" dirty="0" err="1">
                <a:solidFill>
                  <a:srgbClr val="000000"/>
                </a:solidFill>
              </a:rPr>
              <a:t>not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apply</a:t>
            </a:r>
            <a:r>
              <a:rPr lang="nl-NL" sz="1600" dirty="0">
                <a:solidFill>
                  <a:srgbClr val="000000"/>
                </a:solidFill>
              </a:rPr>
              <a:t>.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In </a:t>
            </a:r>
            <a:r>
              <a:rPr lang="nl-NL" sz="1600" dirty="0" err="1">
                <a:solidFill>
                  <a:srgbClr val="000000"/>
                </a:solidFill>
              </a:rPr>
              <a:t>various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assessed</a:t>
            </a:r>
            <a:r>
              <a:rPr lang="nl-NL" sz="1600" dirty="0">
                <a:solidFill>
                  <a:srgbClr val="000000"/>
                </a:solidFill>
              </a:rPr>
              <a:t> focus </a:t>
            </a:r>
            <a:r>
              <a:rPr lang="nl-NL" sz="1600" dirty="0" err="1">
                <a:solidFill>
                  <a:srgbClr val="000000"/>
                </a:solidFill>
              </a:rPr>
              <a:t>areas</a:t>
            </a:r>
            <a:r>
              <a:rPr lang="nl-NL" sz="1600" dirty="0">
                <a:solidFill>
                  <a:srgbClr val="000000"/>
                </a:solidFill>
              </a:rPr>
              <a:t>,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AFM </a:t>
            </a:r>
            <a:r>
              <a:rPr lang="nl-NL" sz="1600" dirty="0" err="1">
                <a:solidFill>
                  <a:srgbClr val="000000"/>
                </a:solidFill>
              </a:rPr>
              <a:t>noted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external</a:t>
            </a:r>
            <a:r>
              <a:rPr lang="nl-NL" sz="1600" dirty="0">
                <a:solidFill>
                  <a:srgbClr val="000000"/>
                </a:solidFill>
              </a:rPr>
              <a:t> auditor </a:t>
            </a:r>
            <a:r>
              <a:rPr lang="nl-NL" sz="1600" dirty="0" err="1">
                <a:solidFill>
                  <a:srgbClr val="000000"/>
                </a:solidFill>
              </a:rPr>
              <a:t>obtained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insufficient</a:t>
            </a:r>
            <a:r>
              <a:rPr lang="nl-NL" sz="1600" dirty="0">
                <a:solidFill>
                  <a:srgbClr val="000000"/>
                </a:solidFill>
              </a:rPr>
              <a:t> audit </a:t>
            </a:r>
            <a:r>
              <a:rPr lang="nl-NL" sz="1600" dirty="0" err="1">
                <a:solidFill>
                  <a:srgbClr val="000000"/>
                </a:solidFill>
              </a:rPr>
              <a:t>evidence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concerning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statements </a:t>
            </a:r>
            <a:r>
              <a:rPr lang="nl-NL" sz="1600" dirty="0" err="1">
                <a:solidFill>
                  <a:srgbClr val="000000"/>
                </a:solidFill>
              </a:rPr>
              <a:t>that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were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excluded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from</a:t>
            </a:r>
            <a:r>
              <a:rPr lang="nl-NL" sz="1600" dirty="0">
                <a:solidFill>
                  <a:srgbClr val="000000"/>
                </a:solidFill>
              </a:rPr>
              <a:t>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disclaimer of opinion on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relevant item in </a:t>
            </a:r>
            <a:r>
              <a:rPr lang="nl-NL" sz="1600" dirty="0" err="1">
                <a:solidFill>
                  <a:srgbClr val="000000"/>
                </a:solidFill>
              </a:rPr>
              <a:t>the</a:t>
            </a:r>
            <a:r>
              <a:rPr lang="nl-NL" sz="1600" dirty="0">
                <a:solidFill>
                  <a:srgbClr val="000000"/>
                </a:solidFill>
              </a:rPr>
              <a:t> financial statements. </a:t>
            </a:r>
          </a:p>
        </p:txBody>
      </p:sp>
    </p:spTree>
    <p:extLst>
      <p:ext uri="{BB962C8B-B14F-4D97-AF65-F5344CB8AC3E}">
        <p14:creationId xmlns:p14="http://schemas.microsoft.com/office/powerpoint/2010/main" val="2529646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b="1" i="0" u="none" baseline="0" dirty="0"/>
              <a:t>Frequent findings in focus area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B324B0E-CCCF-FD48-BF29-4F1207EBAE53}"/>
              </a:ext>
            </a:extLst>
          </p:cNvPr>
          <p:cNvSpPr txBox="1">
            <a:spLocks/>
          </p:cNvSpPr>
          <p:nvPr/>
        </p:nvSpPr>
        <p:spPr bwMode="gray">
          <a:xfrm>
            <a:off x="749165" y="1586774"/>
            <a:ext cx="10682421" cy="3546418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200" lvl="0" indent="0">
              <a:buFont typeface="Calibri Light" panose="020F0302020204030204" pitchFamily="34" charset="0"/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</a:rPr>
              <a:t>Example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from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 assessment</a:t>
            </a:r>
          </a:p>
          <a:p>
            <a:r>
              <a:rPr lang="nl-NL" dirty="0">
                <a:solidFill>
                  <a:schemeClr val="tx2"/>
                </a:solidFill>
              </a:rPr>
              <a:t>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issued</a:t>
            </a:r>
            <a:r>
              <a:rPr lang="nl-NL" dirty="0">
                <a:solidFill>
                  <a:schemeClr val="tx2"/>
                </a:solidFill>
              </a:rPr>
              <a:t> a disclaimer of opinion in </a:t>
            </a:r>
            <a:r>
              <a:rPr lang="nl-NL" dirty="0" err="1">
                <a:solidFill>
                  <a:schemeClr val="tx2"/>
                </a:solidFill>
              </a:rPr>
              <a:t>relation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completeness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. 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identified</a:t>
            </a:r>
            <a:r>
              <a:rPr lang="nl-NL" dirty="0">
                <a:solidFill>
                  <a:schemeClr val="tx2"/>
                </a:solidFill>
              </a:rPr>
              <a:t> a significant risk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regard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accuracy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occurrence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r>
              <a:rPr lang="nl-NL" dirty="0">
                <a:solidFill>
                  <a:schemeClr val="tx2"/>
                </a:solidFill>
              </a:rPr>
              <a:t>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conducted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payment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verification</a:t>
            </a:r>
            <a:r>
              <a:rPr lang="nl-NL" dirty="0">
                <a:solidFill>
                  <a:schemeClr val="tx2"/>
                </a:solidFill>
              </a:rPr>
              <a:t> on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debtor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position</a:t>
            </a:r>
            <a:r>
              <a:rPr lang="nl-NL" dirty="0">
                <a:solidFill>
                  <a:schemeClr val="tx2"/>
                </a:solidFill>
              </a:rPr>
              <a:t> as at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balance</a:t>
            </a:r>
            <a:r>
              <a:rPr lang="nl-NL" dirty="0">
                <a:solidFill>
                  <a:schemeClr val="tx2"/>
                </a:solidFill>
              </a:rPr>
              <a:t> sheet date </a:t>
            </a:r>
            <a:r>
              <a:rPr lang="nl-NL" dirty="0" err="1">
                <a:solidFill>
                  <a:schemeClr val="tx2"/>
                </a:solidFill>
              </a:rPr>
              <a:t>by</a:t>
            </a:r>
            <a:r>
              <a:rPr lang="nl-NL" dirty="0">
                <a:solidFill>
                  <a:schemeClr val="tx2"/>
                </a:solidFill>
              </a:rPr>
              <a:t> means of </a:t>
            </a:r>
            <a:r>
              <a:rPr lang="nl-NL" dirty="0" err="1">
                <a:solidFill>
                  <a:schemeClr val="tx2"/>
                </a:solidFill>
              </a:rPr>
              <a:t>reconciliations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bank </a:t>
            </a:r>
            <a:r>
              <a:rPr lang="nl-NL" dirty="0" err="1">
                <a:solidFill>
                  <a:schemeClr val="tx2"/>
                </a:solidFill>
              </a:rPr>
              <a:t>receipts</a:t>
            </a:r>
            <a:r>
              <a:rPr lang="nl-NL" dirty="0">
                <a:solidFill>
                  <a:schemeClr val="tx2"/>
                </a:solidFill>
              </a:rPr>
              <a:t>.</a:t>
            </a:r>
          </a:p>
          <a:p>
            <a:r>
              <a:rPr lang="nl-NL" dirty="0">
                <a:solidFill>
                  <a:schemeClr val="tx2"/>
                </a:solidFill>
              </a:rPr>
              <a:t>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thus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establish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that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quantity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sold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products</a:t>
            </a:r>
            <a:r>
              <a:rPr lang="nl-NL" dirty="0">
                <a:solidFill>
                  <a:schemeClr val="tx2"/>
                </a:solidFill>
              </a:rPr>
              <a:t> at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agreed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prices</a:t>
            </a:r>
            <a:r>
              <a:rPr lang="nl-NL" dirty="0">
                <a:solidFill>
                  <a:schemeClr val="tx2"/>
                </a:solidFill>
              </a:rPr>
              <a:t> was </a:t>
            </a:r>
            <a:r>
              <a:rPr lang="nl-NL" dirty="0" err="1">
                <a:solidFill>
                  <a:schemeClr val="tx2"/>
                </a:solidFill>
              </a:rPr>
              <a:t>accounted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for</a:t>
            </a:r>
            <a:r>
              <a:rPr lang="nl-NL" dirty="0">
                <a:solidFill>
                  <a:schemeClr val="tx2"/>
                </a:solidFill>
              </a:rPr>
              <a:t> (</a:t>
            </a:r>
            <a:r>
              <a:rPr lang="nl-NL" dirty="0" err="1">
                <a:solidFill>
                  <a:schemeClr val="tx2"/>
                </a:solidFill>
              </a:rPr>
              <a:t>accuracy</a:t>
            </a:r>
            <a:r>
              <a:rPr lang="nl-NL" dirty="0">
                <a:solidFill>
                  <a:schemeClr val="tx2"/>
                </a:solidFill>
              </a:rPr>
              <a:t>).</a:t>
            </a:r>
          </a:p>
          <a:p>
            <a:r>
              <a:rPr lang="nl-NL" dirty="0">
                <a:solidFill>
                  <a:schemeClr val="tx2"/>
                </a:solidFill>
              </a:rPr>
              <a:t>The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thus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establish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that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delivery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sold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products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took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place</a:t>
            </a:r>
            <a:r>
              <a:rPr lang="nl-NL" dirty="0">
                <a:solidFill>
                  <a:schemeClr val="tx2"/>
                </a:solidFill>
              </a:rPr>
              <a:t> (</a:t>
            </a:r>
            <a:r>
              <a:rPr lang="nl-NL" dirty="0" err="1">
                <a:solidFill>
                  <a:schemeClr val="tx2"/>
                </a:solidFill>
              </a:rPr>
              <a:t>occurrence</a:t>
            </a:r>
            <a:r>
              <a:rPr lang="nl-NL" dirty="0">
                <a:solidFill>
                  <a:schemeClr val="tx2"/>
                </a:solidFill>
              </a:rPr>
              <a:t>)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that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all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revenue</a:t>
            </a:r>
            <a:r>
              <a:rPr lang="nl-NL" dirty="0">
                <a:solidFill>
                  <a:schemeClr val="tx2"/>
                </a:solidFill>
              </a:rPr>
              <a:t> transactions </a:t>
            </a:r>
            <a:r>
              <a:rPr lang="nl-NL" dirty="0" err="1">
                <a:solidFill>
                  <a:schemeClr val="tx2"/>
                </a:solidFill>
              </a:rPr>
              <a:t>during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year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were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accounted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for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r>
              <a:rPr lang="nl-NL" dirty="0">
                <a:solidFill>
                  <a:schemeClr val="tx2"/>
                </a:solidFill>
              </a:rPr>
              <a:t>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in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assessed</a:t>
            </a:r>
            <a:r>
              <a:rPr lang="nl-NL" dirty="0">
                <a:solidFill>
                  <a:schemeClr val="tx2"/>
                </a:solidFill>
              </a:rPr>
              <a:t> focus area </a:t>
            </a:r>
            <a:r>
              <a:rPr lang="nl-NL" dirty="0" err="1">
                <a:solidFill>
                  <a:schemeClr val="tx2"/>
                </a:solidFill>
              </a:rPr>
              <a:t>for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accuracy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occurrence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  <a:p>
            <a:r>
              <a:rPr lang="nl-NL" dirty="0">
                <a:solidFill>
                  <a:schemeClr val="tx2"/>
                </a:solidFill>
              </a:rPr>
              <a:t>The EQC </a:t>
            </a:r>
            <a:r>
              <a:rPr lang="nl-NL" dirty="0" err="1">
                <a:solidFill>
                  <a:schemeClr val="tx2"/>
                </a:solidFill>
              </a:rPr>
              <a:t>reviewer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adequately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whether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external</a:t>
            </a:r>
            <a:r>
              <a:rPr lang="nl-NL" dirty="0">
                <a:solidFill>
                  <a:schemeClr val="tx2"/>
                </a:solidFill>
              </a:rPr>
              <a:t> auditor </a:t>
            </a:r>
            <a:r>
              <a:rPr lang="nl-NL" dirty="0" err="1">
                <a:solidFill>
                  <a:schemeClr val="tx2"/>
                </a:solidFill>
              </a:rPr>
              <a:t>adequately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mitigated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significant risk </a:t>
            </a:r>
            <a:r>
              <a:rPr lang="nl-NL" dirty="0" err="1">
                <a:solidFill>
                  <a:schemeClr val="tx2"/>
                </a:solidFill>
              </a:rPr>
              <a:t>with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regard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accuracy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occurrence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revenues</a:t>
            </a:r>
            <a:r>
              <a:rPr lang="nl-NL" dirty="0">
                <a:solidFill>
                  <a:schemeClr val="tx2"/>
                </a:solidFill>
              </a:rPr>
              <a:t>. The AFM </a:t>
            </a:r>
            <a:r>
              <a:rPr lang="nl-NL" dirty="0" err="1">
                <a:solidFill>
                  <a:schemeClr val="tx2"/>
                </a:solidFill>
              </a:rPr>
              <a:t>reported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finding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concerning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depth</a:t>
            </a:r>
            <a:r>
              <a:rPr lang="nl-NL" dirty="0">
                <a:solidFill>
                  <a:schemeClr val="tx2"/>
                </a:solidFill>
              </a:rPr>
              <a:t> of </a:t>
            </a:r>
            <a:r>
              <a:rPr lang="nl-NL" dirty="0" err="1">
                <a:solidFill>
                  <a:schemeClr val="tx2"/>
                </a:solidFill>
              </a:rPr>
              <a:t>the</a:t>
            </a:r>
            <a:r>
              <a:rPr lang="nl-NL" dirty="0">
                <a:solidFill>
                  <a:schemeClr val="tx2"/>
                </a:solidFill>
              </a:rPr>
              <a:t> review </a:t>
            </a:r>
            <a:r>
              <a:rPr lang="nl-NL" dirty="0" err="1">
                <a:solidFill>
                  <a:schemeClr val="tx2"/>
                </a:solidFill>
              </a:rPr>
              <a:t>performed</a:t>
            </a:r>
            <a:r>
              <a:rPr lang="nl-NL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9377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buitenshuis, hemel, gebouw, wolk&#10;&#10;Automatisch gegenereerde beschrijving">
            <a:extLst>
              <a:ext uri="{FF2B5EF4-FFF2-40B4-BE49-F238E27FC236}">
                <a16:creationId xmlns:a16="http://schemas.microsoft.com/office/drawing/2014/main" id="{5F44E43D-2279-924A-A723-D85D2C9ED42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r="16537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3E6C7B6-2160-7443-ABB5-D033011B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1015742"/>
            <a:ext cx="5276453" cy="1301914"/>
          </a:xfrm>
        </p:spPr>
        <p:txBody>
          <a:bodyPr/>
          <a:lstStyle/>
          <a:p>
            <a:r>
              <a:rPr lang="en-gb" b="1" i="0" u="none" baseline="0" dirty="0"/>
              <a:t>What does the AFM expect?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DA42C8-75B9-1A4D-A919-DE9CA4FBE95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0"/>
            <a:ext cx="7620000" cy="6096000"/>
          </a:xfrm>
          <a:solidFill>
            <a:srgbClr val="7261A2">
              <a:alpha val="30196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54C57C-912F-1B46-8F4C-EC742CDEA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14" y="2452579"/>
            <a:ext cx="5276319" cy="3000020"/>
          </a:xfrm>
        </p:spPr>
        <p:txBody>
          <a:bodyPr/>
          <a:lstStyle/>
          <a:p>
            <a:r>
              <a:rPr lang="nl-NL" dirty="0"/>
              <a:t>The AFM </a:t>
            </a:r>
            <a:r>
              <a:rPr lang="nl-NL" dirty="0" err="1"/>
              <a:t>expects</a:t>
            </a:r>
            <a:r>
              <a:rPr lang="nl-NL" dirty="0"/>
              <a:t> audit </a:t>
            </a:r>
            <a:r>
              <a:rPr lang="nl-NL" dirty="0" err="1"/>
              <a:t>firms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perform</a:t>
            </a:r>
            <a:r>
              <a:rPr lang="nl-NL" b="1" dirty="0"/>
              <a:t> </a:t>
            </a:r>
            <a:r>
              <a:rPr lang="nl-NL" b="1" dirty="0" err="1"/>
              <a:t>an</a:t>
            </a:r>
            <a:r>
              <a:rPr lang="nl-NL" b="1" dirty="0"/>
              <a:t> in-</a:t>
            </a:r>
            <a:r>
              <a:rPr lang="nl-NL" b="1" dirty="0" err="1"/>
              <a:t>depth</a:t>
            </a:r>
            <a:r>
              <a:rPr lang="nl-NL" b="1" dirty="0"/>
              <a:t> review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mainly</a:t>
            </a:r>
            <a:r>
              <a:rPr lang="nl-NL" dirty="0"/>
              <a:t> in order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depth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ensure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provides</a:t>
            </a:r>
            <a:r>
              <a:rPr lang="nl-NL" dirty="0"/>
              <a:t> a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safeguard</a:t>
            </a:r>
            <a:r>
              <a:rPr lang="nl-NL" dirty="0"/>
              <a:t>. </a:t>
            </a:r>
          </a:p>
          <a:p>
            <a:r>
              <a:rPr lang="nl-NL" dirty="0"/>
              <a:t>The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this</a:t>
            </a:r>
            <a:r>
              <a:rPr lang="nl-NL" dirty="0"/>
              <a:t> assessment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enable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PIE </a:t>
            </a:r>
            <a:r>
              <a:rPr lang="nl-NL" dirty="0" err="1"/>
              <a:t>and</a:t>
            </a:r>
            <a:r>
              <a:rPr lang="nl-NL" dirty="0"/>
              <a:t> non-PIE audit </a:t>
            </a:r>
            <a:r>
              <a:rPr lang="nl-NL" dirty="0" err="1"/>
              <a:t>firms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strengthen</a:t>
            </a:r>
            <a:r>
              <a:rPr lang="nl-NL" b="1" dirty="0"/>
              <a:t> </a:t>
            </a:r>
            <a:r>
              <a:rPr lang="nl-NL" b="1" dirty="0" err="1"/>
              <a:t>their</a:t>
            </a:r>
            <a:r>
              <a:rPr lang="nl-NL" b="1" dirty="0"/>
              <a:t> EQCR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thus</a:t>
            </a:r>
            <a:r>
              <a:rPr lang="nl-NL" dirty="0"/>
              <a:t> </a:t>
            </a:r>
            <a:r>
              <a:rPr lang="nl-NL" dirty="0" err="1"/>
              <a:t>further</a:t>
            </a:r>
            <a:r>
              <a:rPr lang="nl-NL" dirty="0"/>
              <a:t> </a:t>
            </a:r>
            <a:r>
              <a:rPr lang="nl-NL" b="1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</a:t>
            </a:r>
            <a:r>
              <a:rPr lang="nl-NL" dirty="0" err="1"/>
              <a:t>statutory</a:t>
            </a:r>
            <a:r>
              <a:rPr lang="nl-NL" dirty="0"/>
              <a:t> audits.</a:t>
            </a:r>
          </a:p>
          <a:p>
            <a:r>
              <a:rPr lang="nl-NL" dirty="0"/>
              <a:t>The AFM </a:t>
            </a:r>
            <a:r>
              <a:rPr lang="nl-NL" dirty="0" err="1"/>
              <a:t>provides</a:t>
            </a:r>
            <a:r>
              <a:rPr lang="nl-NL" dirty="0"/>
              <a:t> </a:t>
            </a:r>
            <a:r>
              <a:rPr lang="nl-NL" b="1" dirty="0" err="1"/>
              <a:t>findings</a:t>
            </a:r>
            <a:r>
              <a:rPr lang="nl-NL" b="1" dirty="0"/>
              <a:t>, </a:t>
            </a:r>
            <a:r>
              <a:rPr lang="nl-NL" b="1" dirty="0" err="1"/>
              <a:t>opportunities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strengthening</a:t>
            </a:r>
            <a:r>
              <a:rPr lang="nl-NL" b="1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 err="1"/>
              <a:t>examples</a:t>
            </a:r>
            <a:r>
              <a:rPr lang="nl-NL" b="1" dirty="0"/>
              <a:t> of </a:t>
            </a:r>
            <a:r>
              <a:rPr lang="nl-NL" b="1" dirty="0" err="1"/>
              <a:t>good</a:t>
            </a:r>
            <a:r>
              <a:rPr lang="nl-NL" b="1" dirty="0"/>
              <a:t> </a:t>
            </a:r>
            <a:r>
              <a:rPr lang="nl-NL" b="1" dirty="0" err="1"/>
              <a:t>practices</a:t>
            </a:r>
            <a:r>
              <a:rPr lang="nl-NL" b="1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expects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sector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. </a:t>
            </a:r>
          </a:p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coming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AFM </a:t>
            </a:r>
            <a:r>
              <a:rPr lang="nl-NL" dirty="0" err="1"/>
              <a:t>will</a:t>
            </a:r>
            <a:r>
              <a:rPr lang="nl-NL" dirty="0"/>
              <a:t> continue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actively</a:t>
            </a:r>
            <a:r>
              <a:rPr lang="nl-NL" b="1" dirty="0"/>
              <a:t> monitor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EQCR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supervisory</a:t>
            </a:r>
            <a:r>
              <a:rPr lang="nl-NL" dirty="0"/>
              <a:t>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necessary</a:t>
            </a:r>
            <a:r>
              <a:rPr lang="nl-NL" dirty="0"/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876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33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8"/>
            <a:ext cx="10682421" cy="853981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The AFM performed an assessment of the EQCR</a:t>
            </a:r>
            <a:endParaRPr lang="nl-NL" b="0">
              <a:solidFill>
                <a:srgbClr val="000000"/>
              </a:solidFill>
              <a:ea typeface="+mj-lt"/>
              <a:cs typeface="+mj-lt"/>
            </a:endParaRPr>
          </a:p>
          <a:p>
            <a:endParaRPr lang="nl-NL" dirty="0">
              <a:ea typeface="+mj-lt"/>
              <a:cs typeface="+mj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60B2E0-C4E9-BD4C-9EA6-CA05CC59E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14" y="1582497"/>
            <a:ext cx="5148000" cy="4600495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dirty="0">
                <a:ea typeface="+mn-lt"/>
                <a:cs typeface="+mn-lt"/>
              </a:rPr>
              <a:t>The </a:t>
            </a:r>
            <a:r>
              <a:rPr lang="nl-NL" b="1" dirty="0" err="1">
                <a:ea typeface="+mn-lt"/>
                <a:cs typeface="+mn-lt"/>
              </a:rPr>
              <a:t>intended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purpose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>
                <a:ea typeface="+mn-lt"/>
                <a:cs typeface="+mn-lt"/>
              </a:rPr>
              <a:t>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assessment is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stimulate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encourage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further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strengthen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safeguard</a:t>
            </a:r>
            <a:r>
              <a:rPr lang="nl-NL" dirty="0">
                <a:ea typeface="+mn-lt"/>
                <a:cs typeface="+mn-lt"/>
              </a:rPr>
              <a:t> in order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enable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them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provide</a:t>
            </a:r>
            <a:r>
              <a:rPr lang="nl-NL" dirty="0">
                <a:ea typeface="+mn-lt"/>
                <a:cs typeface="+mn-lt"/>
              </a:rPr>
              <a:t> a </a:t>
            </a:r>
            <a:r>
              <a:rPr lang="nl-NL" dirty="0" err="1">
                <a:ea typeface="+mn-lt"/>
                <a:cs typeface="+mn-lt"/>
              </a:rPr>
              <a:t>lasting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safeguard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statutory</a:t>
            </a:r>
            <a:r>
              <a:rPr lang="nl-NL" dirty="0">
                <a:ea typeface="+mn-lt"/>
                <a:cs typeface="+mn-lt"/>
              </a:rPr>
              <a:t> audits. </a:t>
            </a:r>
          </a:p>
          <a:p>
            <a:pPr marL="43180" indent="0">
              <a:buNone/>
            </a:pPr>
            <a:endParaRPr lang="nl-NL" dirty="0">
              <a:cs typeface="Calibri Light"/>
            </a:endParaRPr>
          </a:p>
          <a:p>
            <a:pPr marL="43180" indent="0">
              <a:buNone/>
            </a:pPr>
            <a:r>
              <a:rPr lang="nl-NL" dirty="0">
                <a:ea typeface="+mn-lt"/>
                <a:cs typeface="+mn-lt"/>
              </a:rPr>
              <a:t>The AFM </a:t>
            </a:r>
            <a:r>
              <a:rPr lang="nl-NL" dirty="0" err="1">
                <a:ea typeface="+mn-lt"/>
                <a:cs typeface="+mn-lt"/>
              </a:rPr>
              <a:t>assessed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use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implementation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at: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15 non-PIE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;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 </a:t>
            </a:r>
          </a:p>
          <a:p>
            <a:pPr marL="186690" indent="-143510"/>
            <a:r>
              <a:rPr lang="nl-NL" dirty="0">
                <a:ea typeface="+mn-lt"/>
                <a:cs typeface="+mn-lt"/>
              </a:rPr>
              <a:t>6 PIE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.</a:t>
            </a:r>
            <a:endParaRPr lang="nl-NL" dirty="0"/>
          </a:p>
          <a:p>
            <a:pPr marL="43180" indent="0">
              <a:buNone/>
            </a:pPr>
            <a:endParaRPr lang="nl-NL" dirty="0">
              <a:cs typeface="Calibri Light"/>
            </a:endParaRPr>
          </a:p>
          <a:p>
            <a:pPr marL="43180" indent="0">
              <a:buNone/>
            </a:pPr>
            <a:r>
              <a:rPr lang="nl-NL" dirty="0">
                <a:ea typeface="+mn-lt"/>
                <a:cs typeface="+mn-lt"/>
              </a:rPr>
              <a:t>The AFM </a:t>
            </a:r>
            <a:r>
              <a:rPr lang="nl-NL" dirty="0" err="1">
                <a:ea typeface="+mn-lt"/>
                <a:cs typeface="+mn-lt"/>
              </a:rPr>
              <a:t>assessed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performance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on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basis of 52 </a:t>
            </a:r>
            <a:r>
              <a:rPr lang="nl-NL" dirty="0" err="1">
                <a:ea typeface="+mn-lt"/>
                <a:cs typeface="+mn-lt"/>
              </a:rPr>
              <a:t>EQCRs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statutory</a:t>
            </a:r>
            <a:r>
              <a:rPr lang="nl-NL" dirty="0">
                <a:ea typeface="+mn-lt"/>
                <a:cs typeface="+mn-lt"/>
              </a:rPr>
              <a:t> audits, </a:t>
            </a:r>
            <a:r>
              <a:rPr lang="nl-NL" dirty="0" err="1">
                <a:ea typeface="+mn-lt"/>
                <a:cs typeface="+mn-lt"/>
              </a:rPr>
              <a:t>including</a:t>
            </a:r>
            <a:r>
              <a:rPr lang="nl-NL" dirty="0">
                <a:ea typeface="+mn-lt"/>
                <a:cs typeface="+mn-lt"/>
              </a:rPr>
              <a:t>: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30 at non-PIE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;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 </a:t>
            </a:r>
            <a:endParaRPr lang="nl-NL" dirty="0"/>
          </a:p>
          <a:p>
            <a:pPr marL="186690" indent="-143510"/>
            <a:r>
              <a:rPr lang="nl-NL" dirty="0">
                <a:ea typeface="+mn-lt"/>
                <a:cs typeface="+mn-lt"/>
              </a:rPr>
              <a:t>22 at PIE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. </a:t>
            </a:r>
            <a:r>
              <a:rPr lang="nl-NL" dirty="0"/>
              <a:t>  </a:t>
            </a:r>
            <a:endParaRPr lang="nl-NL" dirty="0">
              <a:cs typeface="Calibri Light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582497"/>
            <a:ext cx="5146673" cy="4600495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dirty="0">
                <a:ea typeface="+mn-lt"/>
                <a:cs typeface="+mn-lt"/>
              </a:rPr>
              <a:t>The assessment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EQCRs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performed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AFM </a:t>
            </a:r>
            <a:r>
              <a:rPr lang="nl-NL" dirty="0" err="1">
                <a:ea typeface="+mn-lt"/>
                <a:cs typeface="+mn-lt"/>
              </a:rPr>
              <a:t>focused</a:t>
            </a:r>
            <a:r>
              <a:rPr lang="nl-NL" dirty="0">
                <a:ea typeface="+mn-lt"/>
                <a:cs typeface="+mn-lt"/>
              </a:rPr>
              <a:t> on </a:t>
            </a:r>
            <a:r>
              <a:rPr lang="nl-NL" dirty="0" err="1">
                <a:ea typeface="+mn-lt"/>
                <a:cs typeface="+mn-lt"/>
              </a:rPr>
              <a:t>three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elements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importance</a:t>
            </a:r>
            <a:r>
              <a:rPr lang="nl-NL" dirty="0">
                <a:ea typeface="+mn-lt"/>
                <a:cs typeface="+mn-lt"/>
              </a:rPr>
              <a:t>: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</a:t>
            </a:r>
            <a:r>
              <a:rPr lang="nl-NL" b="1" dirty="0" err="1">
                <a:ea typeface="+mn-lt"/>
                <a:cs typeface="+mn-lt"/>
              </a:rPr>
              <a:t>depth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>
                <a:ea typeface="+mn-lt"/>
                <a:cs typeface="+mn-lt"/>
              </a:rPr>
              <a:t>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review </a:t>
            </a:r>
            <a:r>
              <a:rPr lang="nl-NL" dirty="0" err="1">
                <a:ea typeface="+mn-lt"/>
                <a:cs typeface="+mn-lt"/>
              </a:rPr>
              <a:t>performed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. Is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substantive</a:t>
            </a:r>
            <a:r>
              <a:rPr lang="nl-NL" dirty="0">
                <a:ea typeface="+mn-lt"/>
                <a:cs typeface="+mn-lt"/>
              </a:rPr>
              <a:t> review </a:t>
            </a:r>
            <a:r>
              <a:rPr lang="nl-NL" dirty="0" err="1">
                <a:ea typeface="+mn-lt"/>
                <a:cs typeface="+mn-lt"/>
              </a:rPr>
              <a:t>sufficient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were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its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key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considerations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documented</a:t>
            </a:r>
            <a:r>
              <a:rPr lang="nl-NL" dirty="0">
                <a:ea typeface="+mn-lt"/>
                <a:cs typeface="+mn-lt"/>
              </a:rPr>
              <a:t>?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</a:t>
            </a:r>
            <a:r>
              <a:rPr lang="nl-NL" b="1" dirty="0" err="1">
                <a:ea typeface="+mn-lt"/>
                <a:cs typeface="+mn-lt"/>
              </a:rPr>
              <a:t>competence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>
                <a:ea typeface="+mn-lt"/>
                <a:cs typeface="+mn-lt"/>
              </a:rPr>
              <a:t>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. Is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sufficiently</a:t>
            </a:r>
            <a:r>
              <a:rPr lang="nl-NL" dirty="0">
                <a:ea typeface="+mn-lt"/>
                <a:cs typeface="+mn-lt"/>
              </a:rPr>
              <a:t> competent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does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have </a:t>
            </a:r>
            <a:r>
              <a:rPr lang="nl-NL" dirty="0" err="1">
                <a:ea typeface="+mn-lt"/>
                <a:cs typeface="+mn-lt"/>
              </a:rPr>
              <a:t>sufficient</a:t>
            </a:r>
            <a:r>
              <a:rPr lang="nl-NL" dirty="0">
                <a:ea typeface="+mn-lt"/>
                <a:cs typeface="+mn-lt"/>
              </a:rPr>
              <a:t> relevant professional </a:t>
            </a:r>
            <a:r>
              <a:rPr lang="nl-NL" dirty="0" err="1">
                <a:ea typeface="+mn-lt"/>
                <a:cs typeface="+mn-lt"/>
              </a:rPr>
              <a:t>experience</a:t>
            </a:r>
            <a:r>
              <a:rPr lang="nl-NL" dirty="0">
                <a:ea typeface="+mn-lt"/>
                <a:cs typeface="+mn-lt"/>
              </a:rPr>
              <a:t>?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</a:t>
            </a:r>
            <a:r>
              <a:rPr lang="nl-NL" b="1" dirty="0" err="1">
                <a:ea typeface="+mn-lt"/>
                <a:cs typeface="+mn-lt"/>
              </a:rPr>
              <a:t>involvement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>
                <a:ea typeface="+mn-lt"/>
                <a:cs typeface="+mn-lt"/>
              </a:rPr>
              <a:t>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. Was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assigned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engagement in a </a:t>
            </a:r>
            <a:r>
              <a:rPr lang="nl-NL" dirty="0" err="1">
                <a:ea typeface="+mn-lt"/>
                <a:cs typeface="+mn-lt"/>
              </a:rPr>
              <a:t>timely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manner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was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review </a:t>
            </a:r>
            <a:r>
              <a:rPr lang="nl-NL" dirty="0" err="1">
                <a:ea typeface="+mn-lt"/>
                <a:cs typeface="+mn-lt"/>
              </a:rPr>
              <a:t>performed</a:t>
            </a:r>
            <a:r>
              <a:rPr lang="nl-NL" dirty="0">
                <a:ea typeface="+mn-lt"/>
                <a:cs typeface="+mn-lt"/>
              </a:rPr>
              <a:t> on time?</a:t>
            </a:r>
            <a:endParaRPr lang="nl-NL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9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The AFM performed an assessment of the EQCR</a:t>
            </a:r>
            <a:endParaRPr lang="nl-NL" b="0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60B2E0-C4E9-BD4C-9EA6-CA05CC59E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14" y="1582498"/>
            <a:ext cx="5148000" cy="4600495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b="1" dirty="0" err="1">
                <a:solidFill>
                  <a:schemeClr val="tx2"/>
                </a:solidFill>
                <a:latin typeface="+mj-lt"/>
                <a:cs typeface="Calibri Light"/>
              </a:rPr>
              <a:t>Evaluative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assessment </a:t>
            </a:r>
            <a:endParaRPr lang="nl-NL" dirty="0">
              <a:solidFill>
                <a:schemeClr val="tx2"/>
              </a:solidFill>
              <a:ea typeface="+mn-lt"/>
              <a:cs typeface="+mn-l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An assessment was made of </a:t>
            </a:r>
            <a:r>
              <a:rPr lang="nl-NL" dirty="0" err="1">
                <a:ea typeface="+mn-lt"/>
                <a:cs typeface="+mn-lt"/>
              </a:rPr>
              <a:t>whether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-control system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firm’s</a:t>
            </a:r>
            <a:r>
              <a:rPr lang="nl-NL" dirty="0">
                <a:ea typeface="+mn-lt"/>
                <a:cs typeface="+mn-lt"/>
              </a:rPr>
              <a:t> EQCR </a:t>
            </a:r>
            <a:r>
              <a:rPr lang="nl-NL" dirty="0" err="1">
                <a:ea typeface="+mn-lt"/>
                <a:cs typeface="+mn-lt"/>
              </a:rPr>
              <a:t>complies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laws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regulations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 err="1">
                <a:ea typeface="+mn-lt"/>
                <a:cs typeface="+mn-lt"/>
              </a:rPr>
              <a:t>Whether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performance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in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selected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statutory</a:t>
            </a:r>
            <a:r>
              <a:rPr lang="nl-NL" dirty="0">
                <a:ea typeface="+mn-lt"/>
                <a:cs typeface="+mn-lt"/>
              </a:rPr>
              <a:t> audits </a:t>
            </a:r>
            <a:r>
              <a:rPr lang="nl-NL" dirty="0" err="1">
                <a:ea typeface="+mn-lt"/>
                <a:cs typeface="+mn-lt"/>
              </a:rPr>
              <a:t>complies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laws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regulations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/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AFM </a:t>
            </a:r>
            <a:r>
              <a:rPr lang="nl-NL" dirty="0" err="1">
                <a:ea typeface="+mn-lt"/>
                <a:cs typeface="+mn-lt"/>
              </a:rPr>
              <a:t>also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assessed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one</a:t>
            </a:r>
            <a:r>
              <a:rPr lang="nl-NL" dirty="0">
                <a:ea typeface="+mn-lt"/>
                <a:cs typeface="+mn-lt"/>
              </a:rPr>
              <a:t> focus area in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statutory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that</a:t>
            </a:r>
            <a:r>
              <a:rPr lang="nl-NL" dirty="0">
                <a:ea typeface="+mn-lt"/>
                <a:cs typeface="+mn-lt"/>
              </a:rPr>
              <a:t> was </a:t>
            </a:r>
            <a:r>
              <a:rPr lang="nl-NL" dirty="0" err="1">
                <a:ea typeface="+mn-lt"/>
                <a:cs typeface="+mn-lt"/>
              </a:rPr>
              <a:t>also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reviewed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in order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assess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whether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</a:t>
            </a:r>
            <a:r>
              <a:rPr lang="nl-NL" dirty="0" err="1">
                <a:ea typeface="+mn-lt"/>
                <a:cs typeface="+mn-lt"/>
              </a:rPr>
              <a:t>safeguarded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that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</a:t>
            </a:r>
            <a:r>
              <a:rPr lang="nl-NL" dirty="0" err="1">
                <a:ea typeface="+mn-lt"/>
                <a:cs typeface="+mn-lt"/>
              </a:rPr>
              <a:t>reached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their</a:t>
            </a:r>
            <a:r>
              <a:rPr lang="nl-NL" dirty="0">
                <a:ea typeface="+mn-lt"/>
                <a:cs typeface="+mn-lt"/>
              </a:rPr>
              <a:t> opinion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conclusions</a:t>
            </a:r>
            <a:r>
              <a:rPr lang="nl-NL" dirty="0">
                <a:ea typeface="+mn-lt"/>
                <a:cs typeface="+mn-lt"/>
              </a:rPr>
              <a:t> on a </a:t>
            </a:r>
            <a:r>
              <a:rPr lang="nl-NL" dirty="0" err="1">
                <a:ea typeface="+mn-lt"/>
                <a:cs typeface="+mn-lt"/>
              </a:rPr>
              <a:t>reasonable</a:t>
            </a:r>
            <a:r>
              <a:rPr lang="nl-NL" dirty="0">
                <a:ea typeface="+mn-lt"/>
                <a:cs typeface="+mn-lt"/>
              </a:rPr>
              <a:t> basis. In </a:t>
            </a:r>
            <a:r>
              <a:rPr lang="nl-NL" dirty="0" err="1">
                <a:ea typeface="+mn-lt"/>
                <a:cs typeface="+mn-lt"/>
              </a:rPr>
              <a:t>other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words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that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sufficient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appropriate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evidence</a:t>
            </a:r>
            <a:r>
              <a:rPr lang="nl-NL" dirty="0">
                <a:ea typeface="+mn-lt"/>
                <a:cs typeface="+mn-lt"/>
              </a:rPr>
              <a:t> was </a:t>
            </a:r>
            <a:r>
              <a:rPr lang="nl-NL" dirty="0" err="1">
                <a:ea typeface="+mn-lt"/>
                <a:cs typeface="+mn-lt"/>
              </a:rPr>
              <a:t>obtained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selected</a:t>
            </a:r>
            <a:r>
              <a:rPr lang="nl-NL" dirty="0">
                <a:ea typeface="+mn-lt"/>
                <a:cs typeface="+mn-lt"/>
              </a:rPr>
              <a:t> focus area (ISA 500.6). </a:t>
            </a:r>
            <a:endParaRPr lang="nl-NL" dirty="0"/>
          </a:p>
          <a:p>
            <a:pPr marL="186690" indent="-143510"/>
            <a:endParaRPr lang="nl-NL" dirty="0">
              <a:cs typeface="Calibri Light"/>
            </a:endParaRPr>
          </a:p>
          <a:p>
            <a:pPr marL="43180" indent="0">
              <a:buNone/>
            </a:pPr>
            <a:r>
              <a:rPr lang="nl-NL" dirty="0">
                <a:ea typeface="+mn-lt"/>
                <a:cs typeface="+mn-lt"/>
              </a:rPr>
              <a:t>In </a:t>
            </a:r>
            <a:r>
              <a:rPr lang="nl-NL" dirty="0" err="1">
                <a:ea typeface="+mn-lt"/>
                <a:cs typeface="+mn-lt"/>
              </a:rPr>
              <a:t>this</a:t>
            </a:r>
            <a:r>
              <a:rPr lang="nl-NL" dirty="0">
                <a:ea typeface="+mn-lt"/>
                <a:cs typeface="+mn-lt"/>
              </a:rPr>
              <a:t> report we </a:t>
            </a:r>
            <a:r>
              <a:rPr lang="nl-NL" dirty="0" err="1">
                <a:ea typeface="+mn-lt"/>
                <a:cs typeface="+mn-lt"/>
              </a:rPr>
              <a:t>use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term '</a:t>
            </a:r>
            <a:r>
              <a:rPr lang="nl-NL" dirty="0" err="1">
                <a:ea typeface="+mn-lt"/>
                <a:cs typeface="+mn-lt"/>
              </a:rPr>
              <a:t>findings</a:t>
            </a:r>
            <a:r>
              <a:rPr lang="nl-NL" dirty="0">
                <a:ea typeface="+mn-lt"/>
                <a:cs typeface="+mn-lt"/>
              </a:rPr>
              <a:t>'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describe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results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our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evaluative</a:t>
            </a:r>
            <a:r>
              <a:rPr lang="nl-NL" dirty="0">
                <a:ea typeface="+mn-lt"/>
                <a:cs typeface="+mn-lt"/>
              </a:rPr>
              <a:t> assessment.  </a:t>
            </a:r>
            <a:endParaRPr lang="nl-NL" sz="1600" dirty="0">
              <a:ea typeface="+mn-lt"/>
              <a:cs typeface="+mn-lt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582498"/>
            <a:ext cx="5146673" cy="4600495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b="1" dirty="0">
                <a:solidFill>
                  <a:schemeClr val="tx2"/>
                </a:solidFill>
                <a:latin typeface="+mj-lt"/>
                <a:cs typeface="Calibri Light"/>
              </a:rPr>
              <a:t>Standards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framework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for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use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and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implementation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of EQCR</a:t>
            </a:r>
          </a:p>
          <a:p>
            <a:pPr marL="186690" indent="-143510"/>
            <a:r>
              <a:rPr lang="nl-NL" dirty="0" err="1">
                <a:ea typeface="+mn-lt"/>
                <a:cs typeface="+mn-lt"/>
              </a:rPr>
              <a:t>Sections</a:t>
            </a:r>
            <a:r>
              <a:rPr lang="nl-NL" dirty="0">
                <a:ea typeface="+mn-lt"/>
                <a:cs typeface="+mn-lt"/>
              </a:rPr>
              <a:t> 18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22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Supervision</a:t>
            </a:r>
            <a:r>
              <a:rPr lang="nl-NL" dirty="0">
                <a:ea typeface="+mn-lt"/>
                <a:cs typeface="+mn-lt"/>
              </a:rPr>
              <a:t> Act.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18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Firms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Supervision</a:t>
            </a:r>
            <a:r>
              <a:rPr lang="nl-NL" dirty="0">
                <a:ea typeface="+mn-lt"/>
                <a:cs typeface="+mn-lt"/>
              </a:rPr>
              <a:t>) </a:t>
            </a:r>
            <a:r>
              <a:rPr lang="nl-NL" dirty="0" err="1">
                <a:ea typeface="+mn-lt"/>
                <a:cs typeface="+mn-lt"/>
              </a:rPr>
              <a:t>Decree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 of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 (EU) 537/2014; </a:t>
            </a:r>
            <a:r>
              <a:rPr lang="nl-NL" dirty="0" err="1">
                <a:ea typeface="+mn-lt"/>
                <a:cs typeface="+mn-lt"/>
              </a:rPr>
              <a:t>this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also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applies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EQCRs</a:t>
            </a:r>
            <a:r>
              <a:rPr lang="nl-NL" dirty="0">
                <a:ea typeface="+mn-lt"/>
                <a:cs typeface="+mn-lt"/>
              </a:rPr>
              <a:t> in non-PIE audits. </a:t>
            </a:r>
            <a:endParaRPr lang="nl-NL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186690" indent="-143510"/>
            <a:endParaRPr lang="nl-NL" dirty="0">
              <a:solidFill>
                <a:srgbClr val="000000"/>
              </a:solidFill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Standards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framework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for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performance of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statutory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audit</a:t>
            </a:r>
            <a:r>
              <a:rPr lang="nl-NL" b="1" dirty="0">
                <a:solidFill>
                  <a:schemeClr val="tx2"/>
                </a:solidFill>
                <a:latin typeface="+mj-lt"/>
              </a:rPr>
              <a:t> </a:t>
            </a:r>
            <a:endParaRPr lang="nl-NL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relevant audit </a:t>
            </a:r>
            <a:r>
              <a:rPr lang="nl-NL" dirty="0" err="1">
                <a:ea typeface="+mn-lt"/>
                <a:cs typeface="+mn-lt"/>
              </a:rPr>
              <a:t>standards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applicable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selected</a:t>
            </a:r>
            <a:r>
              <a:rPr lang="nl-NL" dirty="0">
                <a:ea typeface="+mn-lt"/>
                <a:cs typeface="+mn-lt"/>
              </a:rPr>
              <a:t> focus area.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An assessment is made of </a:t>
            </a:r>
            <a:r>
              <a:rPr lang="nl-NL" dirty="0" err="1">
                <a:ea typeface="+mn-lt"/>
                <a:cs typeface="+mn-lt"/>
              </a:rPr>
              <a:t>whether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sufficient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appropriate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evidence</a:t>
            </a:r>
            <a:r>
              <a:rPr lang="nl-NL" dirty="0">
                <a:ea typeface="+mn-lt"/>
                <a:cs typeface="+mn-lt"/>
              </a:rPr>
              <a:t> was </a:t>
            </a:r>
            <a:r>
              <a:rPr lang="nl-NL" dirty="0" err="1">
                <a:ea typeface="+mn-lt"/>
                <a:cs typeface="+mn-lt"/>
              </a:rPr>
              <a:t>obtained</a:t>
            </a:r>
            <a:r>
              <a:rPr lang="nl-NL" dirty="0">
                <a:ea typeface="+mn-lt"/>
                <a:cs typeface="+mn-lt"/>
              </a:rPr>
              <a:t>, as </a:t>
            </a:r>
            <a:r>
              <a:rPr lang="nl-NL" dirty="0" err="1">
                <a:ea typeface="+mn-lt"/>
                <a:cs typeface="+mn-lt"/>
              </a:rPr>
              <a:t>required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under</a:t>
            </a:r>
            <a:r>
              <a:rPr lang="nl-NL" dirty="0">
                <a:ea typeface="+mn-lt"/>
                <a:cs typeface="+mn-lt"/>
              </a:rPr>
              <a:t> ISA 500.6. </a:t>
            </a:r>
            <a:endParaRPr lang="nl-NL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5560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C892-65A7-3347-8048-CC85DDEC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The AFM performed an assessment of the EQCR</a:t>
            </a:r>
            <a:endParaRPr lang="nl-NL" b="0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60B2E0-C4E9-BD4C-9EA6-CA05CC59E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14" y="1582498"/>
            <a:ext cx="5148000" cy="4600495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Exploratory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 </a:t>
            </a:r>
            <a:r>
              <a:rPr lang="nl-NL" b="1" dirty="0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study</a:t>
            </a: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 </a:t>
            </a: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AFM </a:t>
            </a:r>
            <a:r>
              <a:rPr lang="nl-NL" dirty="0" err="1">
                <a:ea typeface="+mn-lt"/>
                <a:cs typeface="+mn-lt"/>
              </a:rPr>
              <a:t>assessed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design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selected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firm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We </a:t>
            </a:r>
            <a:r>
              <a:rPr lang="nl-NL" dirty="0" err="1">
                <a:ea typeface="+mn-lt"/>
                <a:cs typeface="+mn-lt"/>
              </a:rPr>
              <a:t>assessed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how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was </a:t>
            </a:r>
            <a:r>
              <a:rPr lang="nl-NL" dirty="0" err="1">
                <a:ea typeface="+mn-lt"/>
                <a:cs typeface="+mn-lt"/>
              </a:rPr>
              <a:t>performed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selected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statutory</a:t>
            </a:r>
            <a:r>
              <a:rPr lang="nl-NL" dirty="0">
                <a:ea typeface="+mn-lt"/>
                <a:cs typeface="+mn-lt"/>
              </a:rPr>
              <a:t> audits. </a:t>
            </a:r>
            <a:endParaRPr lang="nl-NL" dirty="0"/>
          </a:p>
          <a:p>
            <a:pPr marL="43180" indent="0">
              <a:buNone/>
            </a:pPr>
            <a:endParaRPr lang="nl-BE" dirty="0"/>
          </a:p>
          <a:p>
            <a:pPr marL="43180" indent="0">
              <a:buNone/>
            </a:pPr>
            <a:r>
              <a:rPr lang="nl-BE" dirty="0">
                <a:ea typeface="+mn-lt"/>
                <a:cs typeface="+mn-lt"/>
              </a:rPr>
              <a:t>In </a:t>
            </a:r>
            <a:r>
              <a:rPr lang="nl-BE" dirty="0" err="1">
                <a:ea typeface="+mn-lt"/>
                <a:cs typeface="+mn-lt"/>
              </a:rPr>
              <a:t>this</a:t>
            </a:r>
            <a:r>
              <a:rPr lang="nl-BE" dirty="0">
                <a:ea typeface="+mn-lt"/>
                <a:cs typeface="+mn-lt"/>
              </a:rPr>
              <a:t> report, we </a:t>
            </a:r>
            <a:r>
              <a:rPr lang="nl-BE" dirty="0" err="1">
                <a:ea typeface="+mn-lt"/>
                <a:cs typeface="+mn-lt"/>
              </a:rPr>
              <a:t>use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the</a:t>
            </a:r>
            <a:r>
              <a:rPr lang="nl-BE" dirty="0">
                <a:ea typeface="+mn-lt"/>
                <a:cs typeface="+mn-lt"/>
              </a:rPr>
              <a:t> term ‘</a:t>
            </a:r>
            <a:r>
              <a:rPr lang="nl-BE" dirty="0" err="1">
                <a:ea typeface="+mn-lt"/>
                <a:cs typeface="+mn-lt"/>
              </a:rPr>
              <a:t>opportunities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for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strengthening</a:t>
            </a:r>
            <a:r>
              <a:rPr lang="nl-BE" dirty="0">
                <a:ea typeface="+mn-lt"/>
                <a:cs typeface="+mn-lt"/>
              </a:rPr>
              <a:t>’ </a:t>
            </a:r>
            <a:r>
              <a:rPr lang="nl-BE" dirty="0" err="1">
                <a:ea typeface="+mn-lt"/>
                <a:cs typeface="+mn-lt"/>
              </a:rPr>
              <a:t>to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describe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the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results</a:t>
            </a:r>
            <a:r>
              <a:rPr lang="nl-BE" dirty="0">
                <a:ea typeface="+mn-lt"/>
                <a:cs typeface="+mn-lt"/>
              </a:rPr>
              <a:t> of </a:t>
            </a:r>
            <a:r>
              <a:rPr lang="nl-BE" dirty="0" err="1">
                <a:ea typeface="+mn-lt"/>
                <a:cs typeface="+mn-lt"/>
              </a:rPr>
              <a:t>our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exploratory</a:t>
            </a:r>
            <a:r>
              <a:rPr lang="nl-BE" dirty="0">
                <a:ea typeface="+mn-lt"/>
                <a:cs typeface="+mn-lt"/>
              </a:rPr>
              <a:t> </a:t>
            </a:r>
            <a:r>
              <a:rPr lang="nl-BE" dirty="0" err="1">
                <a:ea typeface="+mn-lt"/>
                <a:cs typeface="+mn-lt"/>
              </a:rPr>
              <a:t>study</a:t>
            </a:r>
            <a:r>
              <a:rPr lang="nl-BE" dirty="0">
                <a:ea typeface="+mn-lt"/>
                <a:cs typeface="+mn-lt"/>
              </a:rPr>
              <a:t>. </a:t>
            </a:r>
            <a:endParaRPr lang="nl-NL" sz="1600" dirty="0">
              <a:ea typeface="+mn-lt"/>
              <a:cs typeface="+mn-lt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C5A38F-7201-994C-9E5B-2396887B55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582498"/>
            <a:ext cx="5146673" cy="4600495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43180" indent="0">
              <a:buNone/>
            </a:pPr>
            <a:r>
              <a:rPr lang="nl-NL" b="1" dirty="0">
                <a:solidFill>
                  <a:schemeClr val="tx2"/>
                </a:solidFill>
                <a:latin typeface="Calibri"/>
                <a:ea typeface="+mn-lt"/>
                <a:cs typeface="+mn-lt"/>
              </a:rPr>
              <a:t>Standards </a:t>
            </a:r>
            <a:r>
              <a:rPr lang="nl-NL" b="1" err="1">
                <a:solidFill>
                  <a:schemeClr val="tx2"/>
                </a:solidFill>
                <a:latin typeface="Calibri"/>
                <a:ea typeface="+mn-lt"/>
                <a:cs typeface="+mn-lt"/>
              </a:rPr>
              <a:t>framework</a:t>
            </a:r>
            <a:endParaRPr lang="nl-NL" b="1">
              <a:solidFill>
                <a:schemeClr val="tx2"/>
              </a:solidFill>
              <a:latin typeface="Calibri"/>
              <a:cs typeface="Calibri"/>
            </a:endParaRPr>
          </a:p>
          <a:p>
            <a:pPr marL="43180" indent="0">
              <a:buNone/>
            </a:pPr>
            <a:r>
              <a:rPr lang="nl-NL" dirty="0">
                <a:ea typeface="+mn-lt"/>
                <a:cs typeface="+mn-lt"/>
              </a:rPr>
              <a:t>No </a:t>
            </a:r>
            <a:r>
              <a:rPr lang="nl-NL" dirty="0" err="1">
                <a:ea typeface="+mn-lt"/>
                <a:cs typeface="+mn-lt"/>
              </a:rPr>
              <a:t>evaluative</a:t>
            </a:r>
            <a:r>
              <a:rPr lang="nl-NL" dirty="0">
                <a:ea typeface="+mn-lt"/>
                <a:cs typeface="+mn-lt"/>
              </a:rPr>
              <a:t> assessment, </a:t>
            </a:r>
            <a:r>
              <a:rPr lang="nl-NL" dirty="0" err="1">
                <a:ea typeface="+mn-lt"/>
                <a:cs typeface="+mn-lt"/>
              </a:rPr>
              <a:t>so</a:t>
            </a:r>
            <a:r>
              <a:rPr lang="nl-NL" dirty="0">
                <a:ea typeface="+mn-lt"/>
                <a:cs typeface="+mn-lt"/>
              </a:rPr>
              <a:t> no assessment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respect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laws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regulations</a:t>
            </a:r>
            <a:r>
              <a:rPr lang="nl-NL" dirty="0">
                <a:ea typeface="+mn-lt"/>
                <a:cs typeface="+mn-lt"/>
              </a:rPr>
              <a:t>. </a:t>
            </a:r>
            <a:r>
              <a:rPr lang="nl-NL" dirty="0" err="1">
                <a:ea typeface="+mn-lt"/>
                <a:cs typeface="+mn-lt"/>
              </a:rPr>
              <a:t>Nevertheless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inspired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applicable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laws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regulations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additional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standards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identify</a:t>
            </a:r>
            <a:r>
              <a:rPr lang="nl-NL" dirty="0">
                <a:ea typeface="+mn-lt"/>
                <a:cs typeface="+mn-lt"/>
              </a:rPr>
              <a:t> room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improvement</a:t>
            </a:r>
            <a:r>
              <a:rPr lang="nl-NL" dirty="0">
                <a:ea typeface="+mn-lt"/>
                <a:cs typeface="+mn-lt"/>
              </a:rPr>
              <a:t>. We </a:t>
            </a:r>
            <a:r>
              <a:rPr lang="nl-NL" dirty="0" err="1">
                <a:ea typeface="+mn-lt"/>
                <a:cs typeface="+mn-lt"/>
              </a:rPr>
              <a:t>used</a:t>
            </a:r>
            <a:r>
              <a:rPr lang="nl-NL" dirty="0">
                <a:ea typeface="+mn-lt"/>
                <a:cs typeface="+mn-lt"/>
              </a:rPr>
              <a:t>,</a:t>
            </a:r>
            <a:r>
              <a:rPr lang="nl-NL" i="1" dirty="0">
                <a:ea typeface="+mn-lt"/>
                <a:cs typeface="+mn-lt"/>
              </a:rPr>
              <a:t> </a:t>
            </a:r>
            <a:r>
              <a:rPr lang="nl-NL" i="1" dirty="0" err="1">
                <a:ea typeface="+mn-lt"/>
                <a:cs typeface="+mn-lt"/>
              </a:rPr>
              <a:t>inter</a:t>
            </a:r>
            <a:r>
              <a:rPr lang="nl-NL" i="1" dirty="0">
                <a:ea typeface="+mn-lt"/>
                <a:cs typeface="+mn-lt"/>
              </a:rPr>
              <a:t> alia</a:t>
            </a:r>
            <a:r>
              <a:rPr lang="nl-NL" dirty="0">
                <a:ea typeface="+mn-lt"/>
                <a:cs typeface="+mn-lt"/>
              </a:rPr>
              <a:t>: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International Standard on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Management 1: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management at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firm</a:t>
            </a:r>
            <a:r>
              <a:rPr lang="nl-NL" dirty="0">
                <a:ea typeface="+mn-lt"/>
                <a:cs typeface="+mn-lt"/>
              </a:rPr>
              <a:t> level. </a:t>
            </a:r>
          </a:p>
          <a:p>
            <a:pPr marL="186690" indent="-143510"/>
            <a:r>
              <a:rPr lang="nl-NL" dirty="0">
                <a:ea typeface="+mn-lt"/>
                <a:cs typeface="+mn-lt"/>
              </a:rPr>
              <a:t>International Standard on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Management 2: Engagement </a:t>
            </a:r>
            <a:r>
              <a:rPr lang="nl-NL" dirty="0" err="1">
                <a:ea typeface="+mn-lt"/>
                <a:cs typeface="+mn-lt"/>
              </a:rPr>
              <a:t>Quality</a:t>
            </a:r>
            <a:r>
              <a:rPr lang="nl-NL" dirty="0">
                <a:ea typeface="+mn-lt"/>
                <a:cs typeface="+mn-lt"/>
              </a:rPr>
              <a:t> Reviews. </a:t>
            </a:r>
            <a:endParaRPr lang="nl-NL"/>
          </a:p>
          <a:p>
            <a:pPr marL="186690" indent="-143510"/>
            <a:r>
              <a:rPr lang="nl-NL" dirty="0" err="1">
                <a:ea typeface="+mn-lt"/>
                <a:cs typeface="+mn-lt"/>
              </a:rPr>
              <a:t>Guidance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note</a:t>
            </a:r>
            <a:r>
              <a:rPr lang="nl-NL" dirty="0">
                <a:ea typeface="+mn-lt"/>
                <a:cs typeface="+mn-lt"/>
              </a:rPr>
              <a:t> 1149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Royal Netherlands </a:t>
            </a:r>
            <a:r>
              <a:rPr lang="nl-NL" dirty="0" err="1">
                <a:ea typeface="+mn-lt"/>
                <a:cs typeface="+mn-lt"/>
              </a:rPr>
              <a:t>Institute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Chartered</a:t>
            </a:r>
            <a:r>
              <a:rPr lang="nl-NL" dirty="0">
                <a:ea typeface="+mn-lt"/>
                <a:cs typeface="+mn-lt"/>
              </a:rPr>
              <a:t> Accountants.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28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6E577-3639-A541-913E-FEC2F5DC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Key elements of the EU Regulation applying to the EQCR</a:t>
            </a:r>
            <a:endParaRPr lang="nl-NL" b="0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131E16-2CBB-F647-9254-B4894A596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414" y="1582498"/>
            <a:ext cx="5148000" cy="380206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186690" indent="-143510"/>
            <a:r>
              <a:rPr lang="nl-NL" dirty="0">
                <a:ea typeface="+mn-lt"/>
                <a:cs typeface="+mn-lt"/>
              </a:rPr>
              <a:t>The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assesses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whether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</a:t>
            </a:r>
            <a:r>
              <a:rPr lang="nl-NL" dirty="0" err="1">
                <a:ea typeface="+mn-lt"/>
                <a:cs typeface="+mn-lt"/>
              </a:rPr>
              <a:t>could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reasonably</a:t>
            </a:r>
            <a:r>
              <a:rPr lang="nl-NL" b="1" dirty="0">
                <a:ea typeface="+mn-lt"/>
                <a:cs typeface="+mn-lt"/>
              </a:rPr>
              <a:t> have </a:t>
            </a:r>
            <a:r>
              <a:rPr lang="nl-NL" b="1" dirty="0" err="1">
                <a:ea typeface="+mn-lt"/>
                <a:cs typeface="+mn-lt"/>
              </a:rPr>
              <a:t>come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to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the</a:t>
            </a:r>
            <a:r>
              <a:rPr lang="nl-NL" b="1" dirty="0">
                <a:ea typeface="+mn-lt"/>
                <a:cs typeface="+mn-lt"/>
              </a:rPr>
              <a:t> opinion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conclusions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expressed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draft of these </a:t>
            </a:r>
            <a:r>
              <a:rPr lang="nl-NL" dirty="0" err="1">
                <a:ea typeface="+mn-lt"/>
                <a:cs typeface="+mn-lt"/>
              </a:rPr>
              <a:t>reports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8(1)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EU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).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assesses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>
                <a:ea typeface="+mn-lt"/>
                <a:cs typeface="+mn-lt"/>
              </a:rPr>
              <a:t>significant </a:t>
            </a:r>
            <a:r>
              <a:rPr lang="nl-NL" b="1" dirty="0" err="1">
                <a:ea typeface="+mn-lt"/>
                <a:cs typeface="+mn-lt"/>
              </a:rPr>
              <a:t>risks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which</a:t>
            </a:r>
            <a:r>
              <a:rPr lang="nl-NL" dirty="0">
                <a:ea typeface="+mn-lt"/>
                <a:cs typeface="+mn-lt"/>
              </a:rPr>
              <a:t> are relevant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statutory</a:t>
            </a:r>
            <a:r>
              <a:rPr lang="nl-NL" dirty="0">
                <a:ea typeface="+mn-lt"/>
                <a:cs typeface="+mn-lt"/>
              </a:rPr>
              <a:t> audit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the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measures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that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has taken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adequately</a:t>
            </a:r>
            <a:r>
              <a:rPr lang="nl-NL" dirty="0">
                <a:ea typeface="+mn-lt"/>
                <a:cs typeface="+mn-lt"/>
              </a:rPr>
              <a:t> manage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identified</a:t>
            </a:r>
            <a:r>
              <a:rPr lang="nl-NL" dirty="0">
                <a:ea typeface="+mn-lt"/>
                <a:cs typeface="+mn-lt"/>
              </a:rPr>
              <a:t> significant </a:t>
            </a:r>
            <a:r>
              <a:rPr lang="nl-NL" dirty="0" err="1">
                <a:ea typeface="+mn-lt"/>
                <a:cs typeface="+mn-lt"/>
              </a:rPr>
              <a:t>risks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8(5b)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EU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).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assesses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reasoning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>
                <a:ea typeface="+mn-lt"/>
                <a:cs typeface="+mn-lt"/>
              </a:rPr>
              <a:t>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regard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significant </a:t>
            </a:r>
            <a:r>
              <a:rPr lang="nl-NL" dirty="0" err="1">
                <a:ea typeface="+mn-lt"/>
                <a:cs typeface="+mn-lt"/>
              </a:rPr>
              <a:t>risks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8(5c)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EU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). In </a:t>
            </a:r>
            <a:r>
              <a:rPr lang="nl-NL" dirty="0" err="1">
                <a:ea typeface="+mn-lt"/>
                <a:cs typeface="+mn-lt"/>
              </a:rPr>
              <a:t>doing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so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remains</a:t>
            </a:r>
            <a:r>
              <a:rPr lang="nl-NL" dirty="0">
                <a:ea typeface="+mn-lt"/>
                <a:cs typeface="+mn-lt"/>
              </a:rPr>
              <a:t> alert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both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accuracy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completeness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identified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risks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7B2E0C-86AE-D54B-9114-1C40C2D4BE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4913" y="1582498"/>
            <a:ext cx="5146673" cy="380206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pPr marL="186690" indent="-143510"/>
            <a:r>
              <a:rPr lang="nl-NL" dirty="0">
                <a:ea typeface="+mn-lt"/>
                <a:cs typeface="+mn-lt"/>
              </a:rPr>
              <a:t>The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assesses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whether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documents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and</a:t>
            </a:r>
            <a:r>
              <a:rPr lang="nl-NL" b="1" dirty="0">
                <a:ea typeface="+mn-lt"/>
                <a:cs typeface="+mn-lt"/>
              </a:rPr>
              <a:t> information </a:t>
            </a:r>
            <a:r>
              <a:rPr lang="nl-NL" b="1" dirty="0" err="1">
                <a:ea typeface="+mn-lt"/>
                <a:cs typeface="+mn-lt"/>
              </a:rPr>
              <a:t>selected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from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file support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opinion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(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8(5h)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EU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).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discusses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the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results</a:t>
            </a:r>
            <a:r>
              <a:rPr lang="nl-NL" b="1" dirty="0">
                <a:ea typeface="+mn-lt"/>
                <a:cs typeface="+mn-lt"/>
              </a:rPr>
              <a:t> of </a:t>
            </a:r>
            <a:r>
              <a:rPr lang="nl-NL" b="1" dirty="0" err="1">
                <a:ea typeface="+mn-lt"/>
                <a:cs typeface="+mn-lt"/>
              </a:rPr>
              <a:t>the</a:t>
            </a:r>
            <a:r>
              <a:rPr lang="nl-NL" b="1" dirty="0">
                <a:ea typeface="+mn-lt"/>
                <a:cs typeface="+mn-lt"/>
              </a:rPr>
              <a:t> review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external</a:t>
            </a:r>
            <a:r>
              <a:rPr lang="nl-NL" dirty="0">
                <a:ea typeface="+mn-lt"/>
                <a:cs typeface="+mn-lt"/>
              </a:rPr>
              <a:t> auditor (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8(6)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EU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). A record of these </a:t>
            </a:r>
            <a:r>
              <a:rPr lang="nl-NL" dirty="0" err="1">
                <a:ea typeface="+mn-lt"/>
                <a:cs typeface="+mn-lt"/>
              </a:rPr>
              <a:t>discussions</a:t>
            </a:r>
            <a:r>
              <a:rPr lang="nl-NL" dirty="0">
                <a:ea typeface="+mn-lt"/>
                <a:cs typeface="+mn-lt"/>
              </a:rPr>
              <a:t> must </a:t>
            </a:r>
            <a:r>
              <a:rPr lang="nl-NL" dirty="0" err="1">
                <a:ea typeface="+mn-lt"/>
                <a:cs typeface="+mn-lt"/>
              </a:rPr>
              <a:t>also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kept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accordance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court case </a:t>
            </a:r>
            <a:r>
              <a:rPr lang="nl-NL" dirty="0" err="1">
                <a:ea typeface="+mn-lt"/>
                <a:cs typeface="+mn-lt"/>
              </a:rPr>
              <a:t>law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keeps</a:t>
            </a:r>
            <a:r>
              <a:rPr lang="nl-NL" dirty="0">
                <a:ea typeface="+mn-lt"/>
                <a:cs typeface="+mn-lt"/>
              </a:rPr>
              <a:t> a record of </a:t>
            </a:r>
            <a:r>
              <a:rPr lang="nl-NL" b="1" dirty="0" err="1">
                <a:ea typeface="+mn-lt"/>
                <a:cs typeface="+mn-lt"/>
              </a:rPr>
              <a:t>the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results</a:t>
            </a:r>
            <a:r>
              <a:rPr lang="nl-NL" b="1" dirty="0">
                <a:ea typeface="+mn-lt"/>
                <a:cs typeface="+mn-lt"/>
              </a:rPr>
              <a:t> of </a:t>
            </a:r>
            <a:r>
              <a:rPr lang="nl-NL" b="1" dirty="0" err="1">
                <a:ea typeface="+mn-lt"/>
                <a:cs typeface="+mn-lt"/>
              </a:rPr>
              <a:t>the</a:t>
            </a:r>
            <a:r>
              <a:rPr lang="nl-NL" b="1" dirty="0">
                <a:ea typeface="+mn-lt"/>
                <a:cs typeface="+mn-lt"/>
              </a:rPr>
              <a:t> review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together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the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considerations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underlying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those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results</a:t>
            </a:r>
            <a:r>
              <a:rPr lang="nl-NL" dirty="0">
                <a:ea typeface="+mn-lt"/>
                <a:cs typeface="+mn-lt"/>
              </a:rPr>
              <a:t> (</a:t>
            </a:r>
            <a:r>
              <a:rPr lang="nl-NL" dirty="0" err="1">
                <a:ea typeface="+mn-lt"/>
                <a:cs typeface="+mn-lt"/>
              </a:rPr>
              <a:t>Article</a:t>
            </a:r>
            <a:r>
              <a:rPr lang="nl-NL" dirty="0">
                <a:ea typeface="+mn-lt"/>
                <a:cs typeface="+mn-lt"/>
              </a:rPr>
              <a:t> 8(7)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EU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).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82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3AFF-F889-3941-BB7A-BDDCBF62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0" y="870829"/>
            <a:ext cx="10682421" cy="853981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Case law on documentation of EQCR considerations</a:t>
            </a:r>
            <a:endParaRPr lang="nl-NL" b="0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F72C6-7102-664D-92B9-AE2EB831B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81" y="1582498"/>
            <a:ext cx="10682420" cy="2918882"/>
          </a:xfrm>
        </p:spPr>
        <p:txBody>
          <a:bodyPr vert="horz" lIns="0" tIns="0" rIns="0" bIns="0" rtlCol="0" anchor="t">
            <a:noAutofit/>
          </a:bodyPr>
          <a:lstStyle/>
          <a:p>
            <a:pPr marL="186690" indent="-143510"/>
            <a:r>
              <a:rPr lang="nl-NL" dirty="0">
                <a:ea typeface="+mn-lt"/>
                <a:cs typeface="+mn-lt"/>
              </a:rPr>
              <a:t>According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EU </a:t>
            </a:r>
            <a:r>
              <a:rPr lang="nl-NL" dirty="0" err="1">
                <a:ea typeface="+mn-lt"/>
                <a:cs typeface="+mn-lt"/>
              </a:rPr>
              <a:t>Regulation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 </a:t>
            </a:r>
            <a:r>
              <a:rPr lang="nl-NL" dirty="0" err="1">
                <a:ea typeface="+mn-lt"/>
                <a:cs typeface="+mn-lt"/>
              </a:rPr>
              <a:t>reviewer</a:t>
            </a:r>
            <a:r>
              <a:rPr lang="nl-NL" dirty="0">
                <a:ea typeface="+mn-lt"/>
                <a:cs typeface="+mn-lt"/>
              </a:rPr>
              <a:t> is </a:t>
            </a:r>
            <a:r>
              <a:rPr lang="nl-NL" dirty="0" err="1">
                <a:ea typeface="+mn-lt"/>
                <a:cs typeface="+mn-lt"/>
              </a:rPr>
              <a:t>required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keep a record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results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their</a:t>
            </a:r>
            <a:r>
              <a:rPr lang="nl-NL" dirty="0">
                <a:ea typeface="+mn-lt"/>
                <a:cs typeface="+mn-lt"/>
              </a:rPr>
              <a:t> review, </a:t>
            </a:r>
            <a:r>
              <a:rPr lang="nl-NL" dirty="0" err="1">
                <a:ea typeface="+mn-lt"/>
                <a:cs typeface="+mn-lt"/>
              </a:rPr>
              <a:t>together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considerations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underlying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those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results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The case </a:t>
            </a:r>
            <a:r>
              <a:rPr lang="nl-NL" dirty="0" err="1">
                <a:ea typeface="+mn-lt"/>
                <a:cs typeface="+mn-lt"/>
              </a:rPr>
              <a:t>law</a:t>
            </a:r>
            <a:r>
              <a:rPr lang="nl-NL" dirty="0">
                <a:ea typeface="+mn-lt"/>
                <a:cs typeface="+mn-lt"/>
              </a:rPr>
              <a:t> was </a:t>
            </a:r>
            <a:r>
              <a:rPr lang="nl-NL" dirty="0" err="1">
                <a:ea typeface="+mn-lt"/>
                <a:cs typeface="+mn-lt"/>
              </a:rPr>
              <a:t>published</a:t>
            </a:r>
            <a:r>
              <a:rPr lang="nl-NL" dirty="0">
                <a:ea typeface="+mn-lt"/>
                <a:cs typeface="+mn-lt"/>
              </a:rPr>
              <a:t> as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assessment was </a:t>
            </a:r>
            <a:r>
              <a:rPr lang="nl-NL" dirty="0" err="1">
                <a:ea typeface="+mn-lt"/>
                <a:cs typeface="+mn-lt"/>
              </a:rPr>
              <a:t>being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performed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was </a:t>
            </a:r>
            <a:r>
              <a:rPr lang="nl-NL" dirty="0" err="1">
                <a:ea typeface="+mn-lt"/>
                <a:cs typeface="+mn-lt"/>
              </a:rPr>
              <a:t>therefore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not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used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formulating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conclusion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during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EQCR assessment. </a:t>
            </a:r>
            <a:endParaRPr lang="nl-NL" dirty="0">
              <a:cs typeface="Calibri Light"/>
            </a:endParaRPr>
          </a:p>
          <a:p>
            <a:pPr marL="186690" indent="-143510"/>
            <a:r>
              <a:rPr lang="nl-NL" dirty="0">
                <a:ea typeface="+mn-lt"/>
                <a:cs typeface="+mn-lt"/>
              </a:rPr>
              <a:t>On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basis of case </a:t>
            </a:r>
            <a:r>
              <a:rPr lang="nl-NL" dirty="0" err="1">
                <a:ea typeface="+mn-lt"/>
                <a:cs typeface="+mn-lt"/>
              </a:rPr>
              <a:t>law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Dutch Trade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Industry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Appeals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Tribunal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provides</a:t>
            </a:r>
            <a:r>
              <a:rPr lang="nl-NL" dirty="0">
                <a:ea typeface="+mn-lt"/>
                <a:cs typeface="+mn-lt"/>
              </a:rPr>
              <a:t> a more </a:t>
            </a:r>
            <a:r>
              <a:rPr lang="nl-NL" dirty="0" err="1">
                <a:ea typeface="+mn-lt"/>
                <a:cs typeface="+mn-lt"/>
              </a:rPr>
              <a:t>detailed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interpretation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requirements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performance of </a:t>
            </a:r>
            <a:r>
              <a:rPr lang="nl-NL" dirty="0" err="1">
                <a:ea typeface="+mn-lt"/>
                <a:cs typeface="+mn-lt"/>
              </a:rPr>
              <a:t>an</a:t>
            </a:r>
            <a:r>
              <a:rPr lang="nl-NL" dirty="0">
                <a:ea typeface="+mn-lt"/>
                <a:cs typeface="+mn-lt"/>
              </a:rPr>
              <a:t> EQCR. A more </a:t>
            </a:r>
            <a:r>
              <a:rPr lang="nl-NL" dirty="0" err="1">
                <a:ea typeface="+mn-lt"/>
                <a:cs typeface="+mn-lt"/>
              </a:rPr>
              <a:t>detailed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interpretation</a:t>
            </a:r>
            <a:r>
              <a:rPr lang="nl-NL" dirty="0">
                <a:ea typeface="+mn-lt"/>
                <a:cs typeface="+mn-lt"/>
              </a:rPr>
              <a:t> is </a:t>
            </a:r>
            <a:r>
              <a:rPr lang="nl-NL" dirty="0" err="1">
                <a:ea typeface="+mn-lt"/>
                <a:cs typeface="+mn-lt"/>
              </a:rPr>
              <a:t>given</a:t>
            </a:r>
            <a:r>
              <a:rPr lang="nl-NL" dirty="0">
                <a:ea typeface="+mn-lt"/>
                <a:cs typeface="+mn-lt"/>
              </a:rPr>
              <a:t> in </a:t>
            </a:r>
            <a:r>
              <a:rPr lang="nl-NL" dirty="0" err="1">
                <a:ea typeface="+mn-lt"/>
                <a:cs typeface="+mn-lt"/>
              </a:rPr>
              <a:t>particular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with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regard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>
                <a:ea typeface="+mn-lt"/>
                <a:cs typeface="+mn-lt"/>
              </a:rPr>
              <a:t>records </a:t>
            </a:r>
            <a:r>
              <a:rPr lang="nl-NL" dirty="0" err="1">
                <a:ea typeface="+mn-lt"/>
                <a:cs typeface="+mn-lt"/>
              </a:rPr>
              <a:t>kept</a:t>
            </a:r>
            <a:r>
              <a:rPr lang="nl-NL" dirty="0">
                <a:ea typeface="+mn-lt"/>
                <a:cs typeface="+mn-lt"/>
              </a:rPr>
              <a:t> of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review </a:t>
            </a:r>
            <a:r>
              <a:rPr lang="nl-NL" dirty="0" err="1">
                <a:ea typeface="+mn-lt"/>
                <a:cs typeface="+mn-lt"/>
              </a:rPr>
              <a:t>performed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underlying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b="1" dirty="0" err="1">
                <a:ea typeface="+mn-lt"/>
                <a:cs typeface="+mn-lt"/>
              </a:rPr>
              <a:t>considerations</a:t>
            </a:r>
            <a:r>
              <a:rPr lang="nl-NL" b="1" dirty="0">
                <a:ea typeface="+mn-lt"/>
                <a:cs typeface="+mn-lt"/>
              </a:rPr>
              <a:t> </a:t>
            </a:r>
            <a:r>
              <a:rPr lang="nl-NL" dirty="0">
                <a:ea typeface="+mn-lt"/>
                <a:cs typeface="+mn-lt"/>
              </a:rPr>
              <a:t>in </a:t>
            </a:r>
            <a:r>
              <a:rPr lang="nl-NL" dirty="0" err="1">
                <a:ea typeface="+mn-lt"/>
                <a:cs typeface="+mn-lt"/>
              </a:rPr>
              <a:t>that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regard</a:t>
            </a:r>
            <a:r>
              <a:rPr lang="nl-NL" dirty="0">
                <a:ea typeface="+mn-lt"/>
                <a:cs typeface="+mn-lt"/>
              </a:rPr>
              <a:t>. </a:t>
            </a:r>
            <a:endParaRPr lang="nl-NL"/>
          </a:p>
          <a:p>
            <a:pPr marL="43180" indent="0">
              <a:buNone/>
            </a:pPr>
            <a:endParaRPr lang="nl-NL" sz="1200" dirty="0">
              <a:cs typeface="Calibri Light"/>
            </a:endParaRPr>
          </a:p>
          <a:p>
            <a:pPr marL="186690" indent="-143510"/>
            <a:endParaRPr lang="nl-NL" dirty="0">
              <a:cs typeface="Calibri Light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D1CDB1-95E9-5D44-B711-738BF90AE9E1}"/>
              </a:ext>
            </a:extLst>
          </p:cNvPr>
          <p:cNvSpPr txBox="1">
            <a:spLocks/>
          </p:cNvSpPr>
          <p:nvPr/>
        </p:nvSpPr>
        <p:spPr bwMode="gray">
          <a:xfrm>
            <a:off x="755395" y="6251442"/>
            <a:ext cx="10682420" cy="2990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72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Font typeface="Calibri Light" panose="020F03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43180" indent="0">
              <a:buNone/>
            </a:pPr>
            <a:r>
              <a:rPr lang="nl-NL" sz="1200">
                <a:ea typeface="+mn-lt"/>
                <a:cs typeface="+mn-lt"/>
              </a:rPr>
              <a:t>Source: </a:t>
            </a:r>
            <a:r>
              <a:rPr lang="nl-NL" sz="1200" dirty="0">
                <a:ea typeface="+mn-lt"/>
                <a:cs typeface="+mn-lt"/>
                <a:hlinkClick r:id="rId2"/>
              </a:rPr>
              <a:t>Judgement of the Dutch Trade and Industry Appeals Tribunal of 26 September 2023 includes a more detailed interpretation of Article 8 of the EU Regulation (formerly Article 20 of the Audit Firms (Supervision) Decree). [ECLI:NL:CBB:2023:532] </a:t>
            </a:r>
            <a:endParaRPr lang="nl-NL"/>
          </a:p>
          <a:p>
            <a:pPr marL="43180" indent="0">
              <a:buNone/>
            </a:pPr>
            <a:endParaRPr lang="nl-NL" sz="12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46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5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392C8D7-6B68-8BAB-C963-1F9905F9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8" y="293990"/>
            <a:ext cx="11798424" cy="62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29177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AFM PP">
      <a:dk1>
        <a:srgbClr val="000000"/>
      </a:dk1>
      <a:lt1>
        <a:srgbClr val="FFFFFF"/>
      </a:lt1>
      <a:dk2>
        <a:srgbClr val="45156C"/>
      </a:dk2>
      <a:lt2>
        <a:srgbClr val="FFFFFF"/>
      </a:lt2>
      <a:accent1>
        <a:srgbClr val="45156C"/>
      </a:accent1>
      <a:accent2>
        <a:srgbClr val="9074A8"/>
      </a:accent2>
      <a:accent3>
        <a:srgbClr val="DAD1E2"/>
      </a:accent3>
      <a:accent4>
        <a:srgbClr val="007CCD"/>
      </a:accent4>
      <a:accent5>
        <a:srgbClr val="42B2E2"/>
      </a:accent5>
      <a:accent6>
        <a:srgbClr val="C5E5F6"/>
      </a:accent6>
      <a:hlink>
        <a:srgbClr val="000000"/>
      </a:hlink>
      <a:folHlink>
        <a:srgbClr val="000000"/>
      </a:folHlink>
    </a:clrScheme>
    <a:fontScheme name="Lettertypen AF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 leg">
      <a:srgbClr val="45156C"/>
    </a:custClr>
    <a:custClr name="paars 2">
      <a:srgbClr val="9074A8"/>
    </a:custClr>
    <a:custClr name="paars 3">
      <a:srgbClr val="DAD1E2"/>
    </a:custClr>
    <a:custClr name="blauw">
      <a:srgbClr val="007CCD"/>
    </a:custClr>
    <a:custClr name="blauw02">
      <a:srgbClr val="42B2E2"/>
    </a:custClr>
    <a:custClr name="blauw03">
      <a:srgbClr val="C5E5F6"/>
    </a:custClr>
    <a:custClr name="groen">
      <a:srgbClr val="00D6B5"/>
    </a:custClr>
    <a:custClr name="groen02">
      <a:srgbClr val="84E7D3"/>
    </a:custClr>
    <a:custClr name="groen lijn grafiek 1,3pt">
      <a:srgbClr val="D8F7F0"/>
    </a:custClr>
    <a:custClr name="lijn grafiek 0,3pt">
      <a:srgbClr val="CDC7DA"/>
    </a:custClr>
  </a:custClrLst>
  <a:extLst>
    <a:ext uri="{05A4C25C-085E-4340-85A3-A5531E510DB2}">
      <thm15:themeFamily xmlns:thm15="http://schemas.microsoft.com/office/thememl/2012/main" name="Basis presentatie AFM 2024" id="{41944018-D64F-484A-8431-159D29EA1660}" vid="{78E40D75-C65F-4606-86CC-0E25E4DC877F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45156C"/>
      </a:dk2>
      <a:lt2>
        <a:srgbClr val="FFFFFF"/>
      </a:lt2>
      <a:accent1>
        <a:srgbClr val="45156C"/>
      </a:accent1>
      <a:accent2>
        <a:srgbClr val="9074A8"/>
      </a:accent2>
      <a:accent3>
        <a:srgbClr val="DAD1E2"/>
      </a:accent3>
      <a:accent4>
        <a:srgbClr val="007CCD"/>
      </a:accent4>
      <a:accent5>
        <a:srgbClr val="42B2E2"/>
      </a:accent5>
      <a:accent6>
        <a:srgbClr val="C5E5F6"/>
      </a:accent6>
      <a:hlink>
        <a:srgbClr val="000000"/>
      </a:hlink>
      <a:folHlink>
        <a:srgbClr val="000000"/>
      </a:folHlink>
    </a:clrScheme>
    <a:fontScheme name="Notes fonts">
      <a:majorFont>
        <a:latin typeface="Calibri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45156C"/>
      </a:dk2>
      <a:lt2>
        <a:srgbClr val="FFFFFF"/>
      </a:lt2>
      <a:accent1>
        <a:srgbClr val="45156C"/>
      </a:accent1>
      <a:accent2>
        <a:srgbClr val="9074A8"/>
      </a:accent2>
      <a:accent3>
        <a:srgbClr val="DAD1E2"/>
      </a:accent3>
      <a:accent4>
        <a:srgbClr val="007CCD"/>
      </a:accent4>
      <a:accent5>
        <a:srgbClr val="42B2E2"/>
      </a:accent5>
      <a:accent6>
        <a:srgbClr val="C5E5F6"/>
      </a:accent6>
      <a:hlink>
        <a:srgbClr val="000000"/>
      </a:hlink>
      <a:folHlink>
        <a:srgbClr val="000000"/>
      </a:folHlink>
    </a:clrScheme>
    <a:fontScheme name="Handout fonts">
      <a:majorFont>
        <a:latin typeface="Calibri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817ED7E8-9FC5-4AA0-9AEE-0823C6533E78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E170B274-389E-491D-A28B-41209DBFFA22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ABA12F61-B553-48D6-A9B0-B3EBB0C531B9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611C329C-85A7-4A3E-B6E7-24693DD3E0A3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1D3A960B-E33B-43A4-9BF6-F02BD65FB50B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C19AD75B-BA19-4D96-9207-A95C9688A610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D5F11FDE-4A57-46C6-95C2-472FDEF8B0A4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BE39CC42-A795-499C-9C73-E3FC253F3930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737D7337-A9B2-41B4-8B01-7A33A74A9911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1245F183-8472-4A62-82E7-4F7648907BF4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DA3F0C1B-799C-48FB-9D83-AAEBBF855B44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CCC73143-1F8F-49A3-BA55-9187DFDB1B1A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</Template>
  <TotalTime>468</TotalTime>
  <Words>5803</Words>
  <Application>Microsoft Macintosh PowerPoint</Application>
  <PresentationFormat>Breedbeeld</PresentationFormat>
  <Paragraphs>302</Paragraphs>
  <Slides>35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</vt:lpstr>
      <vt:lpstr>Calibri Light</vt:lpstr>
      <vt:lpstr>Times New Roman</vt:lpstr>
      <vt:lpstr>Huisstijl</vt:lpstr>
      <vt:lpstr>Into the Depth</vt:lpstr>
      <vt:lpstr>Contents</vt:lpstr>
      <vt:lpstr>Importance of EQCR as a quality safeguard </vt:lpstr>
      <vt:lpstr>The AFM performed an assessment of the EQCR </vt:lpstr>
      <vt:lpstr>The AFM performed an assessment of the EQCR </vt:lpstr>
      <vt:lpstr>The AFM performed an assessment of the EQCR </vt:lpstr>
      <vt:lpstr>Key elements of the EU Regulation applying to the EQCR</vt:lpstr>
      <vt:lpstr>Case law on documentation of EQCR considerations </vt:lpstr>
      <vt:lpstr>PowerPoint-presentatie</vt:lpstr>
      <vt:lpstr>In-depth review</vt:lpstr>
      <vt:lpstr>In-depth review</vt:lpstr>
      <vt:lpstr>Examples of good practices from the assessment with regard to depth </vt:lpstr>
      <vt:lpstr>Examples of good practices from the assessment with regard to depth </vt:lpstr>
      <vt:lpstr>Examples of good practices from the assessment with regard to depth</vt:lpstr>
      <vt:lpstr>Examples of good practices from the assessment with regard to depth</vt:lpstr>
      <vt:lpstr>Examples of good practices from the assessment with regard to depth</vt:lpstr>
      <vt:lpstr>An EQC reviewer must be competent and involved</vt:lpstr>
      <vt:lpstr>Good example from the assessment with regard to competence </vt:lpstr>
      <vt:lpstr>Good example from the assessment with regard to competence</vt:lpstr>
      <vt:lpstr>Quality-control system for the EQCR</vt:lpstr>
      <vt:lpstr>Quality-control system for the EQCR</vt:lpstr>
      <vt:lpstr>Examples of good practices from the assessment with regard to the use of EQCR</vt:lpstr>
      <vt:lpstr>Examples of good practices from the assessment with regard to the use of EQCR</vt:lpstr>
      <vt:lpstr>Good examples from the assessment with regard to the use of EQCR</vt:lpstr>
      <vt:lpstr>Frequent findings in focus area</vt:lpstr>
      <vt:lpstr>Frequent findings in focus area</vt:lpstr>
      <vt:lpstr>Frequent findings in focus area</vt:lpstr>
      <vt:lpstr>Frequent findings in focus area</vt:lpstr>
      <vt:lpstr>Frequent findings in focus area</vt:lpstr>
      <vt:lpstr>Frequent findings in focus area</vt:lpstr>
      <vt:lpstr>Frequent findings in focus area</vt:lpstr>
      <vt:lpstr>Frequent findings in focus area</vt:lpstr>
      <vt:lpstr>Frequent findings in focus area</vt:lpstr>
      <vt:lpstr>What does the AFM expect?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Diepte In</dc:title>
  <dc:subject/>
  <dc:creator>xiaoer kong</dc:creator>
  <cp:keywords/>
  <dc:description>Sjabloonversie: 1.3a - 24 maart 2023_x000d_
Sjablonen: www.JoulesUnlimited.com</dc:description>
  <cp:lastModifiedBy>Wilke van de Kamp</cp:lastModifiedBy>
  <cp:revision>175</cp:revision>
  <dcterms:created xsi:type="dcterms:W3CDTF">2024-03-18T16:44:56Z</dcterms:created>
  <dcterms:modified xsi:type="dcterms:W3CDTF">2024-07-08T15:55:00Z</dcterms:modified>
  <cp:category/>
</cp:coreProperties>
</file>