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9"/>
  </p:notesMasterIdLst>
  <p:sldIdLst>
    <p:sldId id="271" r:id="rId8"/>
  </p:sldIdLst>
  <p:sldSz cx="12192000" cy="6858000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2063"/>
    <a:srgbClr val="CCE5F4"/>
    <a:srgbClr val="E5F2F9"/>
    <a:srgbClr val="D9ECF7"/>
    <a:srgbClr val="D7D2E0"/>
    <a:srgbClr val="007BC7"/>
    <a:srgbClr val="DFF6F0"/>
    <a:srgbClr val="D7F3CC"/>
    <a:srgbClr val="FEF8CF"/>
    <a:srgbClr val="F8C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7" autoAdjust="0"/>
    <p:restoredTop sz="96433" autoAdjust="0"/>
  </p:normalViewPr>
  <p:slideViewPr>
    <p:cSldViewPr snapToGrid="0">
      <p:cViewPr varScale="1">
        <p:scale>
          <a:sx n="74" d="100"/>
          <a:sy n="74" d="100"/>
        </p:scale>
        <p:origin x="93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5247" tIns="47623" rIns="95247" bIns="4762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5247" tIns="47623" rIns="95247" bIns="47623" rtlCol="0"/>
          <a:lstStyle>
            <a:lvl1pPr algn="r">
              <a:defRPr sz="1200"/>
            </a:lvl1pPr>
          </a:lstStyle>
          <a:p>
            <a:fld id="{D274E7C9-7050-4FDE-AA22-4569672C4971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7" tIns="47623" rIns="95247" bIns="47623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5247" tIns="47623" rIns="95247" bIns="476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5247" tIns="47623" rIns="95247" bIns="4762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5247" tIns="47623" rIns="95247" bIns="47623" rtlCol="0" anchor="b"/>
          <a:lstStyle>
            <a:lvl1pPr algn="r">
              <a:defRPr sz="1200"/>
            </a:lvl1pPr>
          </a:lstStyle>
          <a:p>
            <a:fld id="{A84DC69F-EA89-4751-8161-0FF08A0F9B0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6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DC69F-EA89-4751-8161-0FF08A0F9B0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2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33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19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80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41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0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38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15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637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22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93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9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CB7E8-7D6B-4630-AAF5-C8257290AFA3}" type="datetimeFigureOut">
              <a:rPr lang="nl-NL" smtClean="0"/>
              <a:t>5-2-2024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6329-C473-4698-AE44-45D7905E31F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30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488A16-DB41-7920-4BB6-12FDAD7D497F}"/>
              </a:ext>
            </a:extLst>
          </p:cNvPr>
          <p:cNvCxnSpPr>
            <a:cxnSpLocks/>
          </p:cNvCxnSpPr>
          <p:nvPr/>
        </p:nvCxnSpPr>
        <p:spPr>
          <a:xfrm>
            <a:off x="3464352" y="4359520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78BD07FD-C738-3444-A2A7-A852C81F5E41}"/>
              </a:ext>
            </a:extLst>
          </p:cNvPr>
          <p:cNvCxnSpPr>
            <a:cxnSpLocks/>
          </p:cNvCxnSpPr>
          <p:nvPr/>
        </p:nvCxnSpPr>
        <p:spPr>
          <a:xfrm>
            <a:off x="1342476" y="4891157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0CBC837-EC98-D14E-AA92-550CC10730D2}"/>
              </a:ext>
            </a:extLst>
          </p:cNvPr>
          <p:cNvCxnSpPr>
            <a:cxnSpLocks/>
          </p:cNvCxnSpPr>
          <p:nvPr/>
        </p:nvCxnSpPr>
        <p:spPr>
          <a:xfrm>
            <a:off x="5629011" y="3847510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F49ACBC-0A4C-9249-86E7-8194FA3DB69F}"/>
              </a:ext>
            </a:extLst>
          </p:cNvPr>
          <p:cNvCxnSpPr>
            <a:cxnSpLocks/>
          </p:cNvCxnSpPr>
          <p:nvPr/>
        </p:nvCxnSpPr>
        <p:spPr>
          <a:xfrm>
            <a:off x="1342476" y="3863914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94DFE363-6AE3-A74D-9BFA-7267115EF6EB}"/>
              </a:ext>
            </a:extLst>
          </p:cNvPr>
          <p:cNvCxnSpPr>
            <a:cxnSpLocks/>
          </p:cNvCxnSpPr>
          <p:nvPr/>
        </p:nvCxnSpPr>
        <p:spPr>
          <a:xfrm>
            <a:off x="1342476" y="334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F49ACBC-0A4C-9249-86E7-8194FA3DB69F}"/>
              </a:ext>
            </a:extLst>
          </p:cNvPr>
          <p:cNvCxnSpPr>
            <a:cxnSpLocks/>
          </p:cNvCxnSpPr>
          <p:nvPr/>
        </p:nvCxnSpPr>
        <p:spPr>
          <a:xfrm>
            <a:off x="1346780" y="4355538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73166" y="5868860"/>
            <a:ext cx="6481690" cy="888890"/>
          </a:xfrm>
        </p:spPr>
        <p:txBody>
          <a:bodyPr/>
          <a:lstStyle/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     	</a:t>
            </a:r>
            <a:r>
              <a:rPr lang="en-US" sz="900" dirty="0">
                <a:solidFill>
                  <a:srgbClr val="352063"/>
                </a:solidFill>
              </a:rPr>
              <a:t>The Executive Board member for internal business is a Board member whose appointment is not mandated by the articles of association. This Board member reports to the Chair of the Executive Board</a:t>
            </a:r>
            <a:endParaRPr lang="nl-NL" sz="900" dirty="0">
              <a:solidFill>
                <a:srgbClr val="352063"/>
              </a:solidFill>
            </a:endParaRPr>
          </a:p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** 	</a:t>
            </a:r>
            <a:r>
              <a:rPr lang="en-US" sz="900" dirty="0">
                <a:solidFill>
                  <a:srgbClr val="352063"/>
                </a:solidFill>
              </a:rPr>
              <a:t>The Head of Internal Audit also reports to the Chair of the Audit Committee of the Supervisory Council </a:t>
            </a:r>
            <a:endParaRPr lang="nl-NL" sz="900" dirty="0">
              <a:solidFill>
                <a:srgbClr val="352063"/>
              </a:solidFill>
            </a:endParaRPr>
          </a:p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***	</a:t>
            </a:r>
            <a:r>
              <a:rPr lang="en-US" sz="900" dirty="0">
                <a:solidFill>
                  <a:srgbClr val="352063"/>
                </a:solidFill>
              </a:rPr>
              <a:t>The manager of CIR, the compliance officer, and the data protection officer report directly to the chairman of the board and the supervisory board</a:t>
            </a:r>
            <a:endParaRPr lang="nl-NL" sz="900" dirty="0">
              <a:solidFill>
                <a:srgbClr val="352063"/>
              </a:solidFill>
            </a:endParaRPr>
          </a:p>
          <a:p>
            <a:pPr algn="l">
              <a:tabLst>
                <a:tab pos="268288" algn="l"/>
              </a:tabLst>
            </a:pPr>
            <a:r>
              <a:rPr lang="nl-NL" sz="900" dirty="0">
                <a:solidFill>
                  <a:srgbClr val="352063"/>
                </a:solidFill>
              </a:rPr>
              <a:t>****	</a:t>
            </a:r>
            <a:r>
              <a:rPr lang="en-GB" sz="900" dirty="0">
                <a:solidFill>
                  <a:srgbClr val="352063"/>
                </a:solidFill>
              </a:rPr>
              <a:t>The Penal Fines Officer advises the Executive Board directly regarding decisions to impose administrative fines</a:t>
            </a:r>
            <a:endParaRPr lang="nl-NL" sz="900" dirty="0">
              <a:solidFill>
                <a:srgbClr val="352063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963BA5D-A108-A746-AAAA-2F721FA18133}"/>
              </a:ext>
            </a:extLst>
          </p:cNvPr>
          <p:cNvCxnSpPr>
            <a:cxnSpLocks/>
          </p:cNvCxnSpPr>
          <p:nvPr/>
        </p:nvCxnSpPr>
        <p:spPr>
          <a:xfrm>
            <a:off x="7792042" y="3339504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1">
            <a:extLst>
              <a:ext uri="{FF2B5EF4-FFF2-40B4-BE49-F238E27FC236}">
                <a16:creationId xmlns:a16="http://schemas.microsoft.com/office/drawing/2014/main" id="{D3312156-F8B0-F643-A068-3FE17CD159B5}"/>
              </a:ext>
            </a:extLst>
          </p:cNvPr>
          <p:cNvSpPr/>
          <p:nvPr/>
        </p:nvSpPr>
        <p:spPr>
          <a:xfrm rot="16200000">
            <a:off x="-134661" y="3652074"/>
            <a:ext cx="3235054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Rectangle 21">
            <a:extLst>
              <a:ext uri="{FF2B5EF4-FFF2-40B4-BE49-F238E27FC236}">
                <a16:creationId xmlns:a16="http://schemas.microsoft.com/office/drawing/2014/main" id="{93978F87-74B4-2247-95E5-C56E0B860177}"/>
              </a:ext>
            </a:extLst>
          </p:cNvPr>
          <p:cNvSpPr/>
          <p:nvPr/>
        </p:nvSpPr>
        <p:spPr>
          <a:xfrm rot="16200000">
            <a:off x="2255445" y="3392662"/>
            <a:ext cx="2716216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Rectangle 21">
            <a:extLst>
              <a:ext uri="{FF2B5EF4-FFF2-40B4-BE49-F238E27FC236}">
                <a16:creationId xmlns:a16="http://schemas.microsoft.com/office/drawing/2014/main" id="{C7E09FA1-41CA-2F49-A2A3-FC34BEEC9F6E}"/>
              </a:ext>
            </a:extLst>
          </p:cNvPr>
          <p:cNvSpPr/>
          <p:nvPr/>
        </p:nvSpPr>
        <p:spPr>
          <a:xfrm rot="16200000">
            <a:off x="4353443" y="3426030"/>
            <a:ext cx="2782952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Rectangle 21">
            <a:extLst>
              <a:ext uri="{FF2B5EF4-FFF2-40B4-BE49-F238E27FC236}">
                <a16:creationId xmlns:a16="http://schemas.microsoft.com/office/drawing/2014/main" id="{71203845-73D9-9248-A0CD-E6B74DD0126E}"/>
              </a:ext>
            </a:extLst>
          </p:cNvPr>
          <p:cNvSpPr/>
          <p:nvPr/>
        </p:nvSpPr>
        <p:spPr>
          <a:xfrm rot="16200000">
            <a:off x="6574324" y="3392662"/>
            <a:ext cx="2716216" cy="280773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9885B21-4C9B-8045-9AE5-E8A5FD112EE8}"/>
              </a:ext>
            </a:extLst>
          </p:cNvPr>
          <p:cNvCxnSpPr/>
          <p:nvPr/>
        </p:nvCxnSpPr>
        <p:spPr>
          <a:xfrm>
            <a:off x="5341263" y="529866"/>
            <a:ext cx="0" cy="808074"/>
          </a:xfrm>
          <a:prstGeom prst="line">
            <a:avLst/>
          </a:prstGeom>
          <a:ln w="38100">
            <a:solidFill>
              <a:srgbClr val="D7D2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389DEC05-907D-5544-BBD5-1A23B345B299}"/>
              </a:ext>
            </a:extLst>
          </p:cNvPr>
          <p:cNvSpPr txBox="1"/>
          <p:nvPr/>
        </p:nvSpPr>
        <p:spPr>
          <a:xfrm>
            <a:off x="1154307" y="219600"/>
            <a:ext cx="8570240" cy="863107"/>
          </a:xfrm>
          <a:prstGeom prst="rect">
            <a:avLst/>
          </a:prstGeom>
          <a:solidFill>
            <a:srgbClr val="D7D2E0"/>
          </a:solidFill>
        </p:spPr>
        <p:txBody>
          <a:bodyPr wrap="square" bIns="108000" rtlCol="0">
            <a:spAutoFit/>
          </a:bodyPr>
          <a:lstStyle/>
          <a:p>
            <a:pPr algn="ctr"/>
            <a:r>
              <a:rPr lang="en-US" sz="2200" b="1" dirty="0">
                <a:solidFill>
                  <a:srgbClr val="352063"/>
                </a:solidFill>
              </a:rPr>
              <a:t>Supervisory Council</a:t>
            </a:r>
          </a:p>
          <a:p>
            <a:pPr algn="ctr"/>
            <a:r>
              <a:rPr lang="en-US" sz="1200" b="1" dirty="0">
                <a:solidFill>
                  <a:srgbClr val="352063"/>
                </a:solidFill>
              </a:rPr>
              <a:t>Sander Dekker (Chair), </a:t>
            </a:r>
            <a:r>
              <a:rPr lang="en-US" sz="1200" b="1" dirty="0" err="1">
                <a:solidFill>
                  <a:srgbClr val="352063"/>
                </a:solidFill>
              </a:rPr>
              <a:t>Willemijn</a:t>
            </a:r>
            <a:r>
              <a:rPr lang="en-US" sz="1200" b="1" dirty="0">
                <a:solidFill>
                  <a:srgbClr val="352063"/>
                </a:solidFill>
              </a:rPr>
              <a:t> van </a:t>
            </a:r>
            <a:r>
              <a:rPr lang="en-US" sz="1200" b="1" dirty="0" err="1">
                <a:solidFill>
                  <a:srgbClr val="352063"/>
                </a:solidFill>
              </a:rPr>
              <a:t>Dolen</a:t>
            </a:r>
            <a:r>
              <a:rPr lang="en-US" sz="1200" b="1" dirty="0">
                <a:solidFill>
                  <a:srgbClr val="352063"/>
                </a:solidFill>
              </a:rPr>
              <a:t>, David </a:t>
            </a:r>
            <a:r>
              <a:rPr lang="en-US" sz="1200" b="1" dirty="0" err="1">
                <a:solidFill>
                  <a:srgbClr val="352063"/>
                </a:solidFill>
              </a:rPr>
              <a:t>Voetelink</a:t>
            </a:r>
            <a:r>
              <a:rPr lang="en-US" sz="1200" b="1" dirty="0">
                <a:solidFill>
                  <a:srgbClr val="352063"/>
                </a:solidFill>
              </a:rPr>
              <a:t>, Rob </a:t>
            </a:r>
            <a:r>
              <a:rPr lang="en-US" sz="1200" b="1" dirty="0" err="1">
                <a:solidFill>
                  <a:srgbClr val="352063"/>
                </a:solidFill>
              </a:rPr>
              <a:t>Langezaal</a:t>
            </a:r>
            <a:r>
              <a:rPr lang="en-US" sz="1200" b="1" dirty="0">
                <a:solidFill>
                  <a:srgbClr val="352063"/>
                </a:solidFill>
              </a:rPr>
              <a:t>, Leontine van der Goes </a:t>
            </a:r>
          </a:p>
          <a:p>
            <a:pPr algn="ctr"/>
            <a:endParaRPr lang="en-US" sz="1200" b="1" dirty="0">
              <a:solidFill>
                <a:srgbClr val="352063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B5AAE47-28B9-024E-B75C-A0E0ABCE0527}"/>
              </a:ext>
            </a:extLst>
          </p:cNvPr>
          <p:cNvSpPr txBox="1"/>
          <p:nvPr/>
        </p:nvSpPr>
        <p:spPr>
          <a:xfrm>
            <a:off x="1154306" y="1149154"/>
            <a:ext cx="6398080" cy="447609"/>
          </a:xfrm>
          <a:prstGeom prst="rect">
            <a:avLst/>
          </a:prstGeom>
          <a:solidFill>
            <a:srgbClr val="CCE5F4"/>
          </a:solidFill>
        </p:spPr>
        <p:txBody>
          <a:bodyPr wrap="square" tIns="36000" bIns="72000" rtlCol="0" anchor="t" anchorCtr="0">
            <a:spAutoFit/>
          </a:bodyPr>
          <a:lstStyle/>
          <a:p>
            <a:pPr algn="ctr"/>
            <a:r>
              <a:rPr lang="en-US" sz="2200" b="1" dirty="0">
                <a:solidFill>
                  <a:srgbClr val="352063"/>
                </a:solidFill>
              </a:rPr>
              <a:t>Executive Board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9316F035-B5F8-3743-9219-EFF6AA30CAF6}"/>
              </a:ext>
            </a:extLst>
          </p:cNvPr>
          <p:cNvCxnSpPr>
            <a:cxnSpLocks/>
          </p:cNvCxnSpPr>
          <p:nvPr/>
        </p:nvCxnSpPr>
        <p:spPr>
          <a:xfrm>
            <a:off x="1342476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hlinkClick r:id="rId3" action="ppaction://hlinksldjump"/>
            <a:extLst>
              <a:ext uri="{FF2B5EF4-FFF2-40B4-BE49-F238E27FC236}">
                <a16:creationId xmlns:a16="http://schemas.microsoft.com/office/drawing/2014/main" id="{EBFF87AF-73A6-7940-8C23-CE636722E4B2}"/>
              </a:ext>
            </a:extLst>
          </p:cNvPr>
          <p:cNvSpPr txBox="1"/>
          <p:nvPr/>
        </p:nvSpPr>
        <p:spPr>
          <a:xfrm>
            <a:off x="1480242" y="4683377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Communications</a:t>
            </a:r>
          </a:p>
        </p:txBody>
      </p:sp>
      <p:sp>
        <p:nvSpPr>
          <p:cNvPr id="16" name="TextBox 15">
            <a:hlinkClick r:id="rId3" action="ppaction://hlinksldjump"/>
            <a:extLst>
              <a:ext uri="{FF2B5EF4-FFF2-40B4-BE49-F238E27FC236}">
                <a16:creationId xmlns:a16="http://schemas.microsoft.com/office/drawing/2014/main" id="{5D2F04D6-081D-C742-B86E-E0F5D08454D8}"/>
              </a:ext>
            </a:extLst>
          </p:cNvPr>
          <p:cNvSpPr txBox="1"/>
          <p:nvPr/>
        </p:nvSpPr>
        <p:spPr>
          <a:xfrm>
            <a:off x="1480242" y="1714450"/>
            <a:ext cx="1801368" cy="8100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</a:rPr>
              <a:t>Laura </a:t>
            </a:r>
          </a:p>
          <a:p>
            <a:r>
              <a:rPr lang="en-US" sz="1200" b="1" dirty="0">
                <a:solidFill>
                  <a:srgbClr val="352063"/>
                </a:solidFill>
              </a:rPr>
              <a:t>van </a:t>
            </a:r>
            <a:r>
              <a:rPr lang="en-US" sz="1200" b="1" dirty="0" err="1">
                <a:solidFill>
                  <a:srgbClr val="352063"/>
                </a:solidFill>
              </a:rPr>
              <a:t>Geest</a:t>
            </a:r>
            <a:endParaRPr lang="en-US" sz="1200" b="1" dirty="0">
              <a:solidFill>
                <a:srgbClr val="352063"/>
              </a:solidFill>
            </a:endParaRPr>
          </a:p>
          <a:p>
            <a:r>
              <a:rPr lang="en-US" sz="1000" dirty="0">
                <a:solidFill>
                  <a:srgbClr val="352063"/>
                </a:solidFill>
              </a:rPr>
              <a:t>Chair</a:t>
            </a:r>
          </a:p>
        </p:txBody>
      </p:sp>
      <p:sp>
        <p:nvSpPr>
          <p:cNvPr id="71" name="TextBox 70">
            <a:hlinkClick r:id="rId3" action="ppaction://hlinksldjump"/>
            <a:extLst>
              <a:ext uri="{FF2B5EF4-FFF2-40B4-BE49-F238E27FC236}">
                <a16:creationId xmlns:a16="http://schemas.microsoft.com/office/drawing/2014/main" id="{F817311F-D743-8E44-90A9-657271D6FAEE}"/>
              </a:ext>
            </a:extLst>
          </p:cNvPr>
          <p:cNvSpPr txBox="1"/>
          <p:nvPr/>
        </p:nvSpPr>
        <p:spPr>
          <a:xfrm>
            <a:off x="1480242" y="5182466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Internal Audit**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9F49ACBC-0A4C-9249-86E7-8194FA3DB69F}"/>
              </a:ext>
            </a:extLst>
          </p:cNvPr>
          <p:cNvCxnSpPr>
            <a:cxnSpLocks/>
          </p:cNvCxnSpPr>
          <p:nvPr/>
        </p:nvCxnSpPr>
        <p:spPr>
          <a:xfrm>
            <a:off x="3473445" y="3863914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B784586E-A75D-624A-9611-639BBFBAE122}"/>
              </a:ext>
            </a:extLst>
          </p:cNvPr>
          <p:cNvCxnSpPr>
            <a:cxnSpLocks/>
          </p:cNvCxnSpPr>
          <p:nvPr/>
        </p:nvCxnSpPr>
        <p:spPr>
          <a:xfrm>
            <a:off x="3473445" y="334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3479CCA0-4861-5E43-8AC7-052E219D449E}"/>
              </a:ext>
            </a:extLst>
          </p:cNvPr>
          <p:cNvCxnSpPr>
            <a:cxnSpLocks/>
          </p:cNvCxnSpPr>
          <p:nvPr/>
        </p:nvCxnSpPr>
        <p:spPr>
          <a:xfrm>
            <a:off x="3473445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hlinkClick r:id="" action="ppaction://noaction"/>
            <a:extLst>
              <a:ext uri="{FF2B5EF4-FFF2-40B4-BE49-F238E27FC236}">
                <a16:creationId xmlns:a16="http://schemas.microsoft.com/office/drawing/2014/main" id="{F06063D8-D927-2345-81A7-60F1F870A6EB}"/>
              </a:ext>
            </a:extLst>
          </p:cNvPr>
          <p:cNvSpPr txBox="1"/>
          <p:nvPr/>
        </p:nvSpPr>
        <p:spPr>
          <a:xfrm>
            <a:off x="3613553" y="1714450"/>
            <a:ext cx="1801368" cy="8100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</a:rPr>
              <a:t>Hanzo </a:t>
            </a:r>
          </a:p>
          <a:p>
            <a:r>
              <a:rPr lang="en-US" sz="1200" b="1" dirty="0">
                <a:solidFill>
                  <a:srgbClr val="352063"/>
                </a:solidFill>
              </a:rPr>
              <a:t>van Beusekom</a:t>
            </a:r>
          </a:p>
          <a:p>
            <a:endParaRPr lang="en-US" sz="1000" dirty="0">
              <a:solidFill>
                <a:srgbClr val="352063"/>
              </a:solidFill>
            </a:endParaRPr>
          </a:p>
        </p:txBody>
      </p:sp>
      <p:sp>
        <p:nvSpPr>
          <p:cNvPr id="106" name="TextBox 105">
            <a:hlinkClick r:id="" action="ppaction://noaction"/>
            <a:extLst>
              <a:ext uri="{FF2B5EF4-FFF2-40B4-BE49-F238E27FC236}">
                <a16:creationId xmlns:a16="http://schemas.microsoft.com/office/drawing/2014/main" id="{92ACF618-BDCD-4F45-8A90-D44486BDF465}"/>
              </a:ext>
            </a:extLst>
          </p:cNvPr>
          <p:cNvSpPr txBox="1"/>
          <p:nvPr/>
        </p:nvSpPr>
        <p:spPr>
          <a:xfrm>
            <a:off x="3615630" y="261103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Capital Markets Integrity</a:t>
            </a:r>
          </a:p>
        </p:txBody>
      </p:sp>
      <p:sp>
        <p:nvSpPr>
          <p:cNvPr id="107" name="TextBox 106">
            <a:hlinkClick r:id="" action="ppaction://noaction"/>
            <a:extLst>
              <a:ext uri="{FF2B5EF4-FFF2-40B4-BE49-F238E27FC236}">
                <a16:creationId xmlns:a16="http://schemas.microsoft.com/office/drawing/2014/main" id="{16E79400-98CE-D249-A515-DC05E734CB3C}"/>
              </a:ext>
            </a:extLst>
          </p:cNvPr>
          <p:cNvSpPr txBox="1"/>
          <p:nvPr/>
        </p:nvSpPr>
        <p:spPr>
          <a:xfrm>
            <a:off x="5744241" y="4749051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Asset Management</a:t>
            </a:r>
          </a:p>
        </p:txBody>
      </p:sp>
      <p:sp>
        <p:nvSpPr>
          <p:cNvPr id="108" name="TextBox 107">
            <a:hlinkClick r:id="" action="ppaction://noaction"/>
            <a:extLst>
              <a:ext uri="{FF2B5EF4-FFF2-40B4-BE49-F238E27FC236}">
                <a16:creationId xmlns:a16="http://schemas.microsoft.com/office/drawing/2014/main" id="{F5FC3352-8E5A-7A40-909D-8F09AE85DB57}"/>
              </a:ext>
            </a:extLst>
          </p:cNvPr>
          <p:cNvSpPr txBox="1"/>
          <p:nvPr/>
        </p:nvSpPr>
        <p:spPr>
          <a:xfrm>
            <a:off x="3615630" y="364098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Audit and Reporting Quality</a:t>
            </a:r>
          </a:p>
        </p:txBody>
      </p:sp>
      <p:sp>
        <p:nvSpPr>
          <p:cNvPr id="109" name="TextBox 108">
            <a:hlinkClick r:id="" action="ppaction://noaction"/>
            <a:extLst>
              <a:ext uri="{FF2B5EF4-FFF2-40B4-BE49-F238E27FC236}">
                <a16:creationId xmlns:a16="http://schemas.microsoft.com/office/drawing/2014/main" id="{2DBCEBB4-3845-0446-A559-E3FDA42EF51F}"/>
              </a:ext>
            </a:extLst>
          </p:cNvPr>
          <p:cNvSpPr txBox="1"/>
          <p:nvPr/>
        </p:nvSpPr>
        <p:spPr>
          <a:xfrm>
            <a:off x="1480242" y="3133708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Legal Affairs and</a:t>
            </a:r>
          </a:p>
          <a:p>
            <a:r>
              <a:rPr lang="en-US" sz="1100" dirty="0">
                <a:solidFill>
                  <a:srgbClr val="352063"/>
                </a:solidFill>
              </a:rPr>
              <a:t>General Counsel</a:t>
            </a: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A0CBC837-EC98-D14E-AA92-550CC10730D2}"/>
              </a:ext>
            </a:extLst>
          </p:cNvPr>
          <p:cNvCxnSpPr>
            <a:cxnSpLocks/>
          </p:cNvCxnSpPr>
          <p:nvPr/>
        </p:nvCxnSpPr>
        <p:spPr>
          <a:xfrm>
            <a:off x="5601794" y="437987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B4BFC9B2-417B-1649-A3DB-69F25125D1C0}"/>
              </a:ext>
            </a:extLst>
          </p:cNvPr>
          <p:cNvCxnSpPr>
            <a:cxnSpLocks/>
          </p:cNvCxnSpPr>
          <p:nvPr/>
        </p:nvCxnSpPr>
        <p:spPr>
          <a:xfrm>
            <a:off x="5601794" y="334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18A6F2C5-DFEB-6F4C-BDB0-D31015BC62C3}"/>
              </a:ext>
            </a:extLst>
          </p:cNvPr>
          <p:cNvCxnSpPr>
            <a:cxnSpLocks/>
          </p:cNvCxnSpPr>
          <p:nvPr/>
        </p:nvCxnSpPr>
        <p:spPr>
          <a:xfrm>
            <a:off x="5601794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hlinkClick r:id="" action="ppaction://noaction"/>
            <a:extLst>
              <a:ext uri="{FF2B5EF4-FFF2-40B4-BE49-F238E27FC236}">
                <a16:creationId xmlns:a16="http://schemas.microsoft.com/office/drawing/2014/main" id="{3FD0CE32-FA90-2849-BA8C-DF14E1DE0A4E}"/>
              </a:ext>
            </a:extLst>
          </p:cNvPr>
          <p:cNvSpPr txBox="1"/>
          <p:nvPr/>
        </p:nvSpPr>
        <p:spPr>
          <a:xfrm>
            <a:off x="5751018" y="1716074"/>
            <a:ext cx="1801368" cy="8100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  <a:cs typeface="Calibri" panose="020F0502020204030204" pitchFamily="34" charset="0"/>
              </a:rPr>
              <a:t>Jos</a:t>
            </a:r>
          </a:p>
          <a:p>
            <a:r>
              <a:rPr lang="en-US" sz="1200" b="1" dirty="0">
                <a:solidFill>
                  <a:srgbClr val="352063"/>
                </a:solidFill>
              </a:rPr>
              <a:t>Heuvelman</a:t>
            </a:r>
          </a:p>
          <a:p>
            <a:endParaRPr lang="en-US" sz="1000" dirty="0">
              <a:solidFill>
                <a:srgbClr val="352063"/>
              </a:solidFill>
            </a:endParaRPr>
          </a:p>
        </p:txBody>
      </p:sp>
      <p:sp>
        <p:nvSpPr>
          <p:cNvPr id="111" name="TextBox 110">
            <a:hlinkClick r:id="" action="ppaction://noaction"/>
            <a:extLst>
              <a:ext uri="{FF2B5EF4-FFF2-40B4-BE49-F238E27FC236}">
                <a16:creationId xmlns:a16="http://schemas.microsoft.com/office/drawing/2014/main" id="{48F7AD5F-A75B-9844-8D84-FDCB5D65CD90}"/>
              </a:ext>
            </a:extLst>
          </p:cNvPr>
          <p:cNvSpPr txBox="1"/>
          <p:nvPr/>
        </p:nvSpPr>
        <p:spPr>
          <a:xfrm>
            <a:off x="5751018" y="261103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Insurance and Pensions</a:t>
            </a:r>
          </a:p>
        </p:txBody>
      </p:sp>
      <p:sp>
        <p:nvSpPr>
          <p:cNvPr id="112" name="TextBox 111">
            <a:hlinkClick r:id="" action="ppaction://noaction"/>
            <a:extLst>
              <a:ext uri="{FF2B5EF4-FFF2-40B4-BE49-F238E27FC236}">
                <a16:creationId xmlns:a16="http://schemas.microsoft.com/office/drawing/2014/main" id="{F076541B-7621-DB4F-BAEC-D8F24E7C09D1}"/>
              </a:ext>
            </a:extLst>
          </p:cNvPr>
          <p:cNvSpPr txBox="1"/>
          <p:nvPr/>
        </p:nvSpPr>
        <p:spPr>
          <a:xfrm>
            <a:off x="5751018" y="3126014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Lending, Savings and Retail Investments</a:t>
            </a:r>
          </a:p>
        </p:txBody>
      </p:sp>
      <p:sp>
        <p:nvSpPr>
          <p:cNvPr id="114" name="TextBox 113">
            <a:hlinkClick r:id="" action="ppaction://noaction"/>
            <a:extLst>
              <a:ext uri="{FF2B5EF4-FFF2-40B4-BE49-F238E27FC236}">
                <a16:creationId xmlns:a16="http://schemas.microsoft.com/office/drawing/2014/main" id="{A80EE122-C5B8-9342-9D05-844FBA243AED}"/>
              </a:ext>
            </a:extLst>
          </p:cNvPr>
          <p:cNvSpPr txBox="1"/>
          <p:nvPr/>
        </p:nvSpPr>
        <p:spPr>
          <a:xfrm>
            <a:off x="5744241" y="3637095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Account Management</a:t>
            </a:r>
          </a:p>
        </p:txBody>
      </p:sp>
      <p:sp>
        <p:nvSpPr>
          <p:cNvPr id="115" name="TextBox 114">
            <a:hlinkClick r:id="" action="ppaction://noaction"/>
            <a:extLst>
              <a:ext uri="{FF2B5EF4-FFF2-40B4-BE49-F238E27FC236}">
                <a16:creationId xmlns:a16="http://schemas.microsoft.com/office/drawing/2014/main" id="{45CB7CAB-0B0B-C54B-A37D-3C1F549BDBC8}"/>
              </a:ext>
            </a:extLst>
          </p:cNvPr>
          <p:cNvSpPr txBox="1"/>
          <p:nvPr/>
        </p:nvSpPr>
        <p:spPr>
          <a:xfrm>
            <a:off x="5744241" y="4126217"/>
            <a:ext cx="1801368" cy="557451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050" dirty="0">
                <a:solidFill>
                  <a:srgbClr val="352063"/>
                </a:solidFill>
              </a:rPr>
              <a:t>Market Access for financial service providers, Signals and Point of Reference</a:t>
            </a:r>
          </a:p>
        </p:txBody>
      </p:sp>
      <p:sp>
        <p:nvSpPr>
          <p:cNvPr id="118" name="TextBox 117">
            <a:hlinkClick r:id="" action="ppaction://noaction"/>
            <a:extLst>
              <a:ext uri="{FF2B5EF4-FFF2-40B4-BE49-F238E27FC236}">
                <a16:creationId xmlns:a16="http://schemas.microsoft.com/office/drawing/2014/main" id="{4970D627-F1C7-3D48-BE4E-4CEA28585755}"/>
              </a:ext>
            </a:extLst>
          </p:cNvPr>
          <p:cNvSpPr txBox="1"/>
          <p:nvPr/>
        </p:nvSpPr>
        <p:spPr>
          <a:xfrm>
            <a:off x="1480242" y="4141275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Expert Centre</a:t>
            </a:r>
          </a:p>
        </p:txBody>
      </p:sp>
      <p:sp>
        <p:nvSpPr>
          <p:cNvPr id="119" name="TextBox 118">
            <a:hlinkClick r:id="" action="ppaction://noaction"/>
            <a:extLst>
              <a:ext uri="{FF2B5EF4-FFF2-40B4-BE49-F238E27FC236}">
                <a16:creationId xmlns:a16="http://schemas.microsoft.com/office/drawing/2014/main" id="{7CF799DF-728A-AF46-97B5-CC253C211263}"/>
              </a:ext>
            </a:extLst>
          </p:cNvPr>
          <p:cNvSpPr txBox="1"/>
          <p:nvPr/>
        </p:nvSpPr>
        <p:spPr>
          <a:xfrm>
            <a:off x="3613553" y="4683746"/>
            <a:ext cx="1801368" cy="411257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nl-NL" sz="1100" dirty="0" err="1">
                <a:solidFill>
                  <a:srgbClr val="352063"/>
                </a:solidFill>
              </a:rPr>
              <a:t>Implementation</a:t>
            </a:r>
            <a:r>
              <a:rPr lang="nl-NL" sz="1100" dirty="0">
                <a:solidFill>
                  <a:srgbClr val="352063"/>
                </a:solidFill>
              </a:rPr>
              <a:t> </a:t>
            </a:r>
            <a:r>
              <a:rPr lang="nl-NL" sz="1100" dirty="0" err="1">
                <a:solidFill>
                  <a:srgbClr val="352063"/>
                </a:solidFill>
              </a:rPr>
              <a:t>programme</a:t>
            </a:r>
            <a:r>
              <a:rPr lang="nl-NL" sz="1100" dirty="0">
                <a:solidFill>
                  <a:srgbClr val="352063"/>
                </a:solidFill>
              </a:rPr>
              <a:t> </a:t>
            </a:r>
            <a:r>
              <a:rPr lang="nl-NL" sz="1100" dirty="0" err="1">
                <a:solidFill>
                  <a:srgbClr val="352063"/>
                </a:solidFill>
              </a:rPr>
              <a:t>MiCAR</a:t>
            </a:r>
            <a:endParaRPr lang="nl-NL" sz="1100" dirty="0">
              <a:solidFill>
                <a:srgbClr val="352063"/>
              </a:solidFill>
            </a:endParaRP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405B94EB-A124-3A45-AB26-35C7B708D074}"/>
              </a:ext>
            </a:extLst>
          </p:cNvPr>
          <p:cNvCxnSpPr>
            <a:cxnSpLocks/>
          </p:cNvCxnSpPr>
          <p:nvPr/>
        </p:nvCxnSpPr>
        <p:spPr>
          <a:xfrm>
            <a:off x="7792042" y="437987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9AF21FBD-5D8B-4F48-AF76-58C5821F249D}"/>
              </a:ext>
            </a:extLst>
          </p:cNvPr>
          <p:cNvCxnSpPr>
            <a:cxnSpLocks/>
          </p:cNvCxnSpPr>
          <p:nvPr/>
        </p:nvCxnSpPr>
        <p:spPr>
          <a:xfrm>
            <a:off x="7792042" y="3863913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314815EB-100F-0944-8758-43EE6789ACF0}"/>
              </a:ext>
            </a:extLst>
          </p:cNvPr>
          <p:cNvCxnSpPr>
            <a:cxnSpLocks/>
          </p:cNvCxnSpPr>
          <p:nvPr/>
        </p:nvCxnSpPr>
        <p:spPr>
          <a:xfrm>
            <a:off x="7792043" y="2827949"/>
            <a:ext cx="466989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hlinkClick r:id="" action="ppaction://noaction"/>
            <a:extLst>
              <a:ext uri="{FF2B5EF4-FFF2-40B4-BE49-F238E27FC236}">
                <a16:creationId xmlns:a16="http://schemas.microsoft.com/office/drawing/2014/main" id="{7D278A31-47C2-7945-A27B-6CE995D56293}"/>
              </a:ext>
            </a:extLst>
          </p:cNvPr>
          <p:cNvSpPr txBox="1"/>
          <p:nvPr/>
        </p:nvSpPr>
        <p:spPr>
          <a:xfrm>
            <a:off x="7923178" y="1715992"/>
            <a:ext cx="1801368" cy="8100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72000" bIns="180000" rtlCol="0">
            <a:spAutoFit/>
          </a:bodyPr>
          <a:lstStyle/>
          <a:p>
            <a:r>
              <a:rPr lang="en-US" sz="1200" b="1" dirty="0">
                <a:solidFill>
                  <a:srgbClr val="352063"/>
                </a:solidFill>
              </a:rPr>
              <a:t>Linda </a:t>
            </a:r>
          </a:p>
          <a:p>
            <a:r>
              <a:rPr lang="en-US" sz="1200" b="1" dirty="0" err="1">
                <a:solidFill>
                  <a:srgbClr val="352063"/>
                </a:solidFill>
              </a:rPr>
              <a:t>Sas</a:t>
            </a:r>
            <a:endParaRPr lang="en-US" sz="1200" b="1" dirty="0">
              <a:solidFill>
                <a:srgbClr val="352063"/>
              </a:solidFill>
            </a:endParaRPr>
          </a:p>
        </p:txBody>
      </p:sp>
      <p:sp>
        <p:nvSpPr>
          <p:cNvPr id="121" name="TextBox 120">
            <a:hlinkClick r:id="" action="ppaction://noaction"/>
            <a:extLst>
              <a:ext uri="{FF2B5EF4-FFF2-40B4-BE49-F238E27FC236}">
                <a16:creationId xmlns:a16="http://schemas.microsoft.com/office/drawing/2014/main" id="{CBFAAFC0-DE53-3A4B-A537-5C6BC28EE09D}"/>
              </a:ext>
            </a:extLst>
          </p:cNvPr>
          <p:cNvSpPr txBox="1"/>
          <p:nvPr/>
        </p:nvSpPr>
        <p:spPr>
          <a:xfrm>
            <a:off x="7923178" y="2611039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Compliance, Integrity and Risk Management ***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22" name="TextBox 121">
            <a:hlinkClick r:id="" action="ppaction://noaction"/>
            <a:extLst>
              <a:ext uri="{FF2B5EF4-FFF2-40B4-BE49-F238E27FC236}">
                <a16:creationId xmlns:a16="http://schemas.microsoft.com/office/drawing/2014/main" id="{ED27E7E3-4C54-8744-9EAE-4AFB1F6FC9DB}"/>
              </a:ext>
            </a:extLst>
          </p:cNvPr>
          <p:cNvSpPr txBox="1"/>
          <p:nvPr/>
        </p:nvSpPr>
        <p:spPr>
          <a:xfrm>
            <a:off x="7923178" y="3126014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Administrative Office</a:t>
            </a:r>
          </a:p>
        </p:txBody>
      </p:sp>
      <p:sp>
        <p:nvSpPr>
          <p:cNvPr id="123" name="TextBox 122">
            <a:hlinkClick r:id="" action="ppaction://noaction"/>
            <a:extLst>
              <a:ext uri="{FF2B5EF4-FFF2-40B4-BE49-F238E27FC236}">
                <a16:creationId xmlns:a16="http://schemas.microsoft.com/office/drawing/2014/main" id="{0E0F841F-AE57-4D40-892F-25957D6D38B2}"/>
              </a:ext>
            </a:extLst>
          </p:cNvPr>
          <p:cNvSpPr txBox="1"/>
          <p:nvPr/>
        </p:nvSpPr>
        <p:spPr>
          <a:xfrm>
            <a:off x="7923178" y="3640989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Information Management</a:t>
            </a:r>
          </a:p>
        </p:txBody>
      </p:sp>
      <p:sp>
        <p:nvSpPr>
          <p:cNvPr id="124" name="TextBox 123">
            <a:hlinkClick r:id="" action="ppaction://noaction"/>
            <a:extLst>
              <a:ext uri="{FF2B5EF4-FFF2-40B4-BE49-F238E27FC236}">
                <a16:creationId xmlns:a16="http://schemas.microsoft.com/office/drawing/2014/main" id="{29B59D6B-C6AD-F848-BD1E-66DCAFBC8CCC}"/>
              </a:ext>
            </a:extLst>
          </p:cNvPr>
          <p:cNvSpPr txBox="1"/>
          <p:nvPr/>
        </p:nvSpPr>
        <p:spPr>
          <a:xfrm>
            <a:off x="7923178" y="4157367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Human Resources and </a:t>
            </a:r>
          </a:p>
          <a:p>
            <a:r>
              <a:rPr lang="en-US" sz="1100" dirty="0">
                <a:solidFill>
                  <a:srgbClr val="352063"/>
                </a:solidFill>
              </a:rPr>
              <a:t>Facility Management</a:t>
            </a:r>
          </a:p>
        </p:txBody>
      </p:sp>
      <p:sp>
        <p:nvSpPr>
          <p:cNvPr id="125" name="TextBox 124">
            <a:hlinkClick r:id="" action="ppaction://noaction"/>
            <a:extLst>
              <a:ext uri="{FF2B5EF4-FFF2-40B4-BE49-F238E27FC236}">
                <a16:creationId xmlns:a16="http://schemas.microsoft.com/office/drawing/2014/main" id="{582444FA-4F65-4B4B-9704-83C34EF09121}"/>
              </a:ext>
            </a:extLst>
          </p:cNvPr>
          <p:cNvSpPr txBox="1"/>
          <p:nvPr/>
        </p:nvSpPr>
        <p:spPr>
          <a:xfrm>
            <a:off x="7923178" y="4676975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Planning, Control and Finance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75A10F-546A-3F4E-AB5F-650E822D3E0B}"/>
              </a:ext>
            </a:extLst>
          </p:cNvPr>
          <p:cNvSpPr txBox="1"/>
          <p:nvPr/>
        </p:nvSpPr>
        <p:spPr>
          <a:xfrm>
            <a:off x="7662082" y="1149153"/>
            <a:ext cx="2062464" cy="446400"/>
          </a:xfrm>
          <a:prstGeom prst="rect">
            <a:avLst/>
          </a:prstGeom>
          <a:solidFill>
            <a:srgbClr val="CCE5F4"/>
          </a:solidFill>
        </p:spPr>
        <p:txBody>
          <a:bodyPr wrap="square" tIns="36000" bIns="72000" rtlCol="0" anchor="t" anchorCtr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nl-NL" sz="1400" b="1" dirty="0">
                <a:solidFill>
                  <a:srgbClr val="352063"/>
                </a:solidFill>
              </a:rPr>
              <a:t>Ex. Board member </a:t>
            </a:r>
            <a:r>
              <a:rPr lang="nl-NL" sz="1400" b="1" dirty="0" err="1">
                <a:solidFill>
                  <a:srgbClr val="352063"/>
                </a:solidFill>
              </a:rPr>
              <a:t>for</a:t>
            </a:r>
            <a:r>
              <a:rPr lang="nl-NL" sz="1400" b="1" dirty="0">
                <a:solidFill>
                  <a:srgbClr val="352063"/>
                </a:solidFill>
              </a:rPr>
              <a:t> </a:t>
            </a:r>
            <a:r>
              <a:rPr lang="nl-NL" sz="1400" b="1" dirty="0" err="1">
                <a:solidFill>
                  <a:srgbClr val="352063"/>
                </a:solidFill>
              </a:rPr>
              <a:t>internal</a:t>
            </a:r>
            <a:r>
              <a:rPr lang="nl-NL" sz="1400" b="1" dirty="0">
                <a:solidFill>
                  <a:srgbClr val="352063"/>
                </a:solidFill>
              </a:rPr>
              <a:t> business</a:t>
            </a:r>
            <a:r>
              <a:rPr lang="en-US" sz="1600" b="1" dirty="0">
                <a:solidFill>
                  <a:srgbClr val="352063"/>
                </a:solidFill>
              </a:rPr>
              <a:t>*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87B69-E913-E245-9F33-540BBA29AD5A}"/>
              </a:ext>
            </a:extLst>
          </p:cNvPr>
          <p:cNvCxnSpPr>
            <a:cxnSpLocks/>
          </p:cNvCxnSpPr>
          <p:nvPr/>
        </p:nvCxnSpPr>
        <p:spPr>
          <a:xfrm flipV="1">
            <a:off x="2055975" y="1529126"/>
            <a:ext cx="862" cy="242489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DD86726-BB2E-6C45-AB01-528B9816BA82}"/>
              </a:ext>
            </a:extLst>
          </p:cNvPr>
          <p:cNvCxnSpPr>
            <a:cxnSpLocks/>
          </p:cNvCxnSpPr>
          <p:nvPr/>
        </p:nvCxnSpPr>
        <p:spPr>
          <a:xfrm flipV="1">
            <a:off x="4257390" y="1562078"/>
            <a:ext cx="0" cy="18533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C32BBE9-5F95-F246-9DFB-A4703646E348}"/>
              </a:ext>
            </a:extLst>
          </p:cNvPr>
          <p:cNvCxnSpPr>
            <a:cxnSpLocks/>
          </p:cNvCxnSpPr>
          <p:nvPr/>
        </p:nvCxnSpPr>
        <p:spPr>
          <a:xfrm flipH="1" flipV="1">
            <a:off x="6457944" y="1562078"/>
            <a:ext cx="1536" cy="186949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2023A2C-BA72-8743-9455-AD7825D0E1C2}"/>
              </a:ext>
            </a:extLst>
          </p:cNvPr>
          <p:cNvCxnSpPr>
            <a:cxnSpLocks/>
          </p:cNvCxnSpPr>
          <p:nvPr/>
        </p:nvCxnSpPr>
        <p:spPr>
          <a:xfrm flipV="1">
            <a:off x="8823862" y="1562078"/>
            <a:ext cx="0" cy="186871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928BC7B-14C4-654F-BEDE-09C18EB55381}"/>
              </a:ext>
            </a:extLst>
          </p:cNvPr>
          <p:cNvCxnSpPr>
            <a:cxnSpLocks/>
          </p:cNvCxnSpPr>
          <p:nvPr/>
        </p:nvCxnSpPr>
        <p:spPr>
          <a:xfrm>
            <a:off x="7477986" y="1372959"/>
            <a:ext cx="226924" cy="0"/>
          </a:xfrm>
          <a:prstGeom prst="line">
            <a:avLst/>
          </a:prstGeom>
          <a:ln w="38100">
            <a:solidFill>
              <a:srgbClr val="CCE5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1">
            <a:extLst>
              <a:ext uri="{FF2B5EF4-FFF2-40B4-BE49-F238E27FC236}">
                <a16:creationId xmlns:a16="http://schemas.microsoft.com/office/drawing/2014/main" id="{D3312156-F8B0-F643-A068-3FE17CD159B5}"/>
              </a:ext>
            </a:extLst>
          </p:cNvPr>
          <p:cNvSpPr/>
          <p:nvPr/>
        </p:nvSpPr>
        <p:spPr>
          <a:xfrm rot="16200000">
            <a:off x="-803905" y="3517244"/>
            <a:ext cx="4362267" cy="340967"/>
          </a:xfrm>
          <a:custGeom>
            <a:avLst/>
            <a:gdLst>
              <a:gd name="connsiteX0" fmla="*/ 0 w 1110798"/>
              <a:gd name="connsiteY0" fmla="*/ 0 h 3680932"/>
              <a:gd name="connsiteX1" fmla="*/ 1110798 w 1110798"/>
              <a:gd name="connsiteY1" fmla="*/ 0 h 3680932"/>
              <a:gd name="connsiteX2" fmla="*/ 1110798 w 1110798"/>
              <a:gd name="connsiteY2" fmla="*/ 3680932 h 3680932"/>
              <a:gd name="connsiteX3" fmla="*/ 0 w 1110798"/>
              <a:gd name="connsiteY3" fmla="*/ 3680932 h 3680932"/>
              <a:gd name="connsiteX4" fmla="*/ 0 w 1110798"/>
              <a:gd name="connsiteY4" fmla="*/ 0 h 3680932"/>
              <a:gd name="connsiteX0" fmla="*/ 0 w 1110798"/>
              <a:gd name="connsiteY0" fmla="*/ 3680932 h 3772372"/>
              <a:gd name="connsiteX1" fmla="*/ 0 w 1110798"/>
              <a:gd name="connsiteY1" fmla="*/ 0 h 3772372"/>
              <a:gd name="connsiteX2" fmla="*/ 1110798 w 1110798"/>
              <a:gd name="connsiteY2" fmla="*/ 0 h 3772372"/>
              <a:gd name="connsiteX3" fmla="*/ 1110798 w 1110798"/>
              <a:gd name="connsiteY3" fmla="*/ 3680932 h 3772372"/>
              <a:gd name="connsiteX4" fmla="*/ 91440 w 1110798"/>
              <a:gd name="connsiteY4" fmla="*/ 3772372 h 3772372"/>
              <a:gd name="connsiteX0" fmla="*/ 0 w 1110798"/>
              <a:gd name="connsiteY0" fmla="*/ 3680932 h 3724246"/>
              <a:gd name="connsiteX1" fmla="*/ 0 w 1110798"/>
              <a:gd name="connsiteY1" fmla="*/ 0 h 3724246"/>
              <a:gd name="connsiteX2" fmla="*/ 1110798 w 1110798"/>
              <a:gd name="connsiteY2" fmla="*/ 0 h 3724246"/>
              <a:gd name="connsiteX3" fmla="*/ 1110798 w 1110798"/>
              <a:gd name="connsiteY3" fmla="*/ 3680932 h 3724246"/>
              <a:gd name="connsiteX4" fmla="*/ 524577 w 1110798"/>
              <a:gd name="connsiteY4" fmla="*/ 3724246 h 3724246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  <a:gd name="connsiteX4" fmla="*/ 662080 w 1110798"/>
              <a:gd name="connsiteY4" fmla="*/ 3655494 h 3680932"/>
              <a:gd name="connsiteX0" fmla="*/ 0 w 1110798"/>
              <a:gd name="connsiteY0" fmla="*/ 3680932 h 3680932"/>
              <a:gd name="connsiteX1" fmla="*/ 0 w 1110798"/>
              <a:gd name="connsiteY1" fmla="*/ 0 h 3680932"/>
              <a:gd name="connsiteX2" fmla="*/ 1110798 w 1110798"/>
              <a:gd name="connsiteY2" fmla="*/ 0 h 3680932"/>
              <a:gd name="connsiteX3" fmla="*/ 1110798 w 1110798"/>
              <a:gd name="connsiteY3" fmla="*/ 3680932 h 368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798" h="3680932">
                <a:moveTo>
                  <a:pt x="0" y="3680932"/>
                </a:moveTo>
                <a:lnTo>
                  <a:pt x="0" y="0"/>
                </a:lnTo>
                <a:lnTo>
                  <a:pt x="1110798" y="0"/>
                </a:lnTo>
                <a:lnTo>
                  <a:pt x="1110798" y="3680932"/>
                </a:lnTo>
              </a:path>
            </a:pathLst>
          </a:custGeom>
          <a:noFill/>
          <a:ln w="38100">
            <a:solidFill>
              <a:srgbClr val="CCE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FF87AF-73A6-7940-8C23-CE636722E4B2}"/>
              </a:ext>
            </a:extLst>
          </p:cNvPr>
          <p:cNvSpPr txBox="1"/>
          <p:nvPr/>
        </p:nvSpPr>
        <p:spPr>
          <a:xfrm>
            <a:off x="1480242" y="5663235"/>
            <a:ext cx="1801368" cy="423738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108000" bIns="144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Penal Fines Officer ****</a:t>
            </a:r>
          </a:p>
        </p:txBody>
      </p:sp>
      <p:sp>
        <p:nvSpPr>
          <p:cNvPr id="72" name="TextBox 71">
            <a:hlinkClick r:id="" action="ppaction://noaction"/>
            <a:extLst>
              <a:ext uri="{FF2B5EF4-FFF2-40B4-BE49-F238E27FC236}">
                <a16:creationId xmlns:a16="http://schemas.microsoft.com/office/drawing/2014/main" id="{92ACF618-BDCD-4F45-8A90-D44486BDF465}"/>
              </a:ext>
            </a:extLst>
          </p:cNvPr>
          <p:cNvSpPr txBox="1"/>
          <p:nvPr/>
        </p:nvSpPr>
        <p:spPr>
          <a:xfrm>
            <a:off x="3619683" y="3126014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Capital Markets and Data</a:t>
            </a:r>
          </a:p>
        </p:txBody>
      </p:sp>
      <p:sp>
        <p:nvSpPr>
          <p:cNvPr id="63" name="TextBox 62">
            <a:hlinkClick r:id="" action="ppaction://noaction"/>
            <a:extLst>
              <a:ext uri="{FF2B5EF4-FFF2-40B4-BE49-F238E27FC236}">
                <a16:creationId xmlns:a16="http://schemas.microsoft.com/office/drawing/2014/main" id="{2DBCEBB4-3845-0446-A559-E3FDA42EF51F}"/>
              </a:ext>
            </a:extLst>
          </p:cNvPr>
          <p:cNvSpPr txBox="1"/>
          <p:nvPr/>
        </p:nvSpPr>
        <p:spPr>
          <a:xfrm>
            <a:off x="1480242" y="3657243"/>
            <a:ext cx="1801368" cy="411257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Policy and Regulatory Affairs</a:t>
            </a:r>
          </a:p>
        </p:txBody>
      </p:sp>
      <p:pic>
        <p:nvPicPr>
          <p:cNvPr id="59" name="Picture 58" descr="Logo&#10;&#10;Description automatically generated">
            <a:extLst>
              <a:ext uri="{FF2B5EF4-FFF2-40B4-BE49-F238E27FC236}">
                <a16:creationId xmlns:a16="http://schemas.microsoft.com/office/drawing/2014/main" id="{6964822A-AD12-4D5B-A2C0-541661CB3C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855" y="6180424"/>
            <a:ext cx="1924593" cy="453281"/>
          </a:xfrm>
          <a:prstGeom prst="rect">
            <a:avLst/>
          </a:prstGeom>
        </p:spPr>
      </p:pic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71C4BA1-6DD7-4759-5348-0C750970D725}"/>
              </a:ext>
            </a:extLst>
          </p:cNvPr>
          <p:cNvSpPr txBox="1">
            <a:spLocks/>
          </p:cNvSpPr>
          <p:nvPr/>
        </p:nvSpPr>
        <p:spPr>
          <a:xfrm>
            <a:off x="1132610" y="6425668"/>
            <a:ext cx="7270915" cy="316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nl-NL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February</a:t>
            </a:r>
            <a:r>
              <a:rPr kumimoji="0" lang="nl-NL" sz="900" b="1" i="0" u="none" strike="noStrike" kern="1200" cap="none" spc="0" normalizeH="0" baseline="0" noProof="0" dirty="0">
                <a:ln>
                  <a:noFill/>
                </a:ln>
                <a:solidFill>
                  <a:srgbClr val="35206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</a:t>
            </a:r>
          </a:p>
        </p:txBody>
      </p:sp>
      <p:sp>
        <p:nvSpPr>
          <p:cNvPr id="14" name="TextBox 13">
            <a:hlinkClick r:id="rId3" action="ppaction://hlinksldjump"/>
            <a:extLst>
              <a:ext uri="{FF2B5EF4-FFF2-40B4-BE49-F238E27FC236}">
                <a16:creationId xmlns:a16="http://schemas.microsoft.com/office/drawing/2014/main" id="{ACCEA4A2-552C-3E68-4F1D-B5E74B0DC78C}"/>
              </a:ext>
            </a:extLst>
          </p:cNvPr>
          <p:cNvSpPr txBox="1"/>
          <p:nvPr/>
        </p:nvSpPr>
        <p:spPr>
          <a:xfrm>
            <a:off x="1480242" y="2606760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r>
              <a:rPr lang="en-US" sz="1100" dirty="0">
                <a:solidFill>
                  <a:srgbClr val="352063"/>
                </a:solidFill>
              </a:rPr>
              <a:t>Market Integrity and Enforcement</a:t>
            </a:r>
          </a:p>
        </p:txBody>
      </p:sp>
      <p:sp>
        <p:nvSpPr>
          <p:cNvPr id="17" name="TextBox 16">
            <a:hlinkClick r:id="" action="ppaction://noaction"/>
            <a:extLst>
              <a:ext uri="{FF2B5EF4-FFF2-40B4-BE49-F238E27FC236}">
                <a16:creationId xmlns:a16="http://schemas.microsoft.com/office/drawing/2014/main" id="{80312A70-77EA-A736-7E22-1573F093EE04}"/>
              </a:ext>
            </a:extLst>
          </p:cNvPr>
          <p:cNvSpPr txBox="1"/>
          <p:nvPr/>
        </p:nvSpPr>
        <p:spPr>
          <a:xfrm>
            <a:off x="3613553" y="4152687"/>
            <a:ext cx="1801368" cy="424800"/>
          </a:xfrm>
          <a:prstGeom prst="rect">
            <a:avLst/>
          </a:prstGeom>
          <a:solidFill>
            <a:srgbClr val="CCE5F4"/>
          </a:solidFill>
        </p:spPr>
        <p:txBody>
          <a:bodyPr wrap="square" lIns="144000" tIns="36000" bIns="3600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>
                <a:solidFill>
                  <a:srgbClr val="352063"/>
                </a:solidFill>
              </a:rPr>
              <a:t>Data </a:t>
            </a:r>
            <a:r>
              <a:rPr lang="nl-NL" sz="1100" dirty="0" err="1">
                <a:solidFill>
                  <a:srgbClr val="352063"/>
                </a:solidFill>
              </a:rPr>
              <a:t>Driven</a:t>
            </a:r>
            <a:r>
              <a:rPr lang="nl-NL" sz="1100" dirty="0">
                <a:solidFill>
                  <a:srgbClr val="352063"/>
                </a:solidFill>
              </a:rPr>
              <a:t> </a:t>
            </a:r>
            <a:r>
              <a:rPr lang="nl-NL" sz="1100" dirty="0" err="1">
                <a:solidFill>
                  <a:srgbClr val="352063"/>
                </a:solidFill>
              </a:rPr>
              <a:t>Supervision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5206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66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lgemeen document" ma:contentTypeID="0x010100AF3C3E63A8E348D0B83574E1B1F453E5003929ED3A8D04456685ACF4C22313EE1B00E960413D7CFC6B448D2A273FF9388550" ma:contentTypeVersion="230" ma:contentTypeDescription="Een nieuw document maken." ma:contentTypeScope="" ma:versionID="67e53fbf13a3624e4c3bf931b9539fed">
  <xsd:schema xmlns:xsd="http://www.w3.org/2001/XMLSchema" xmlns:xs="http://www.w3.org/2001/XMLSchema" xmlns:p="http://schemas.microsoft.com/office/2006/metadata/properties" xmlns:ns1="http://schemas.microsoft.com/sharepoint/v3" xmlns:ns3="936c9f6d-703f-4492-b10b-5967c53212d1" xmlns:ns4="dd62d345-e1f9-48ef-b6ff-7cdbbbf7a6ae" targetNamespace="http://schemas.microsoft.com/office/2006/metadata/properties" ma:root="true" ma:fieldsID="71a8f47cab2b02b246a10ddce2650574" ns1:_="" ns3:_="" ns4:_="">
    <xsd:import namespace="http://schemas.microsoft.com/sharepoint/v3"/>
    <xsd:import namespace="936c9f6d-703f-4492-b10b-5967c53212d1"/>
    <xsd:import namespace="dd62d345-e1f9-48ef-b6ff-7cdbbbf7a6ae"/>
    <xsd:element name="properties">
      <xsd:complexType>
        <xsd:sequence>
          <xsd:element name="documentManagement">
            <xsd:complexType>
              <xsd:all>
                <xsd:element ref="ns3:Opsteldatum" minOccurs="0"/>
                <xsd:element ref="ns3:Jaar" minOccurs="0"/>
                <xsd:element ref="ns3:Geadresseerde" minOccurs="0"/>
                <xsd:element ref="ns3:Relatienummer" minOccurs="0"/>
                <xsd:element ref="ns3:vergunningnummer" minOccurs="0"/>
                <xsd:element ref="ns3:Debiteurnummer" minOccurs="0"/>
                <xsd:element ref="ns3:Referentie" minOccurs="0"/>
                <xsd:element ref="ns3:OmschrijvingNote" minOccurs="0"/>
                <xsd:element ref="ns3:Betreft" minOccurs="0"/>
                <xsd:element ref="ns3:KopieAan" minOccurs="0"/>
                <xsd:element ref="ns3:OrigineleLLLocatie" minOccurs="0"/>
                <xsd:element ref="ns3:OrigineleLLObjectId" minOccurs="0"/>
                <xsd:element ref="ns3:OrigineleLLFolder" minOccurs="0"/>
                <xsd:element ref="ns3:LL_subfolder_1" minOccurs="0"/>
                <xsd:element ref="ns3:LL_subfolder_2" minOccurs="0"/>
                <xsd:element ref="ns3:LL_subfolder_3" minOccurs="0"/>
                <xsd:element ref="ns3:LL_subfolder_4" minOccurs="0"/>
                <xsd:element ref="ns3:LL_subfolder_5" minOccurs="0"/>
                <xsd:element ref="ns3:ToezichtstaakHTField0" minOccurs="0"/>
                <xsd:element ref="ns3:KanaalHTField0" minOccurs="0"/>
                <xsd:element ref="ns3:OrganisatieonderdeelHTField0" minOccurs="0"/>
                <xsd:element ref="ns3:ProcesHTField0" minOccurs="0"/>
                <xsd:element ref="ns3:TaxCatchAllLabel" minOccurs="0"/>
                <xsd:element ref="ns3:TaxCatchAll" minOccurs="0"/>
                <xsd:element ref="ns3:TaxKeywordTaxHTField" minOccurs="0"/>
                <xsd:element ref="ns3:DocumenttypeHTField0" minOccurs="0"/>
                <xsd:element ref="ns1:_dlc_Exempt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41" nillable="true" ma:displayName="Van beleid uitgesloten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9f6d-703f-4492-b10b-5967c53212d1" elementFormDefault="qualified">
    <xsd:import namespace="http://schemas.microsoft.com/office/2006/documentManagement/types"/>
    <xsd:import namespace="http://schemas.microsoft.com/office/infopath/2007/PartnerControls"/>
    <xsd:element name="Opsteldatum" ma:index="7" nillable="true" ma:displayName="Opsteldatum" ma:format="DateOnly" ma:internalName="Opsteldatum">
      <xsd:simpleType>
        <xsd:restriction base="dms:DateTime"/>
      </xsd:simpleType>
    </xsd:element>
    <xsd:element name="Jaar" ma:index="8" nillable="true" ma:displayName="Jaar" ma:internalName="Jaar">
      <xsd:simpleType>
        <xsd:restriction base="dms:Text">
          <xsd:maxLength value="4"/>
        </xsd:restriction>
      </xsd:simpleType>
    </xsd:element>
    <xsd:element name="Geadresseerde" ma:index="10" nillable="true" ma:displayName="Geadresseerde" ma:internalName="Geadresseerde" ma:readOnly="false">
      <xsd:simpleType>
        <xsd:restriction base="dms:Note">
          <xsd:maxLength value="255"/>
        </xsd:restriction>
      </xsd:simpleType>
    </xsd:element>
    <xsd:element name="Relatienummer" ma:index="11" nillable="true" ma:displayName="Relatienummer" ma:description="Meerdere relatienummers scheiden door middel van een puntkomma." ma:internalName="Relatienummer">
      <xsd:simpleType>
        <xsd:restriction base="dms:Text">
          <xsd:maxLength value="255"/>
        </xsd:restriction>
      </xsd:simpleType>
    </xsd:element>
    <xsd:element name="vergunningnummer" ma:index="12" nillable="true" ma:displayName="Vergunningnummer" ma:internalName="vergunningnummer" ma:readOnly="false">
      <xsd:simpleType>
        <xsd:restriction base="dms:Text"/>
      </xsd:simpleType>
    </xsd:element>
    <xsd:element name="Debiteurnummer" ma:index="13" nillable="true" ma:displayName="Debiteurnummer" ma:indexed="true" ma:internalName="Debiteurnummer" ma:readOnly="false">
      <xsd:simpleType>
        <xsd:restriction base="dms:Text"/>
      </xsd:simpleType>
    </xsd:element>
    <xsd:element name="Referentie" ma:index="14" nillable="true" ma:displayName="Referentie" ma:internalName="Referentie" ma:readOnly="false">
      <xsd:simpleType>
        <xsd:restriction base="dms:Text"/>
      </xsd:simpleType>
    </xsd:element>
    <xsd:element name="OmschrijvingNote" ma:index="15" nillable="true" ma:displayName="Omschrijving" ma:internalName="OmschrijvingNote" ma:readOnly="false">
      <xsd:simpleType>
        <xsd:restriction base="dms:Note">
          <xsd:maxLength value="255"/>
        </xsd:restriction>
      </xsd:simpleType>
    </xsd:element>
    <xsd:element name="Betreft" ma:index="17" nillable="true" ma:displayName="Betreft" ma:internalName="Betreft" ma:readOnly="false">
      <xsd:simpleType>
        <xsd:restriction base="dms:Text"/>
      </xsd:simpleType>
    </xsd:element>
    <xsd:element name="KopieAan" ma:index="18" nillable="true" ma:displayName="Kopie aan" ma:internalName="KopieAan" ma:readOnly="false">
      <xsd:simpleType>
        <xsd:restriction base="dms:Note">
          <xsd:maxLength value="255"/>
        </xsd:restriction>
      </xsd:simpleType>
    </xsd:element>
    <xsd:element name="OrigineleLLLocatie" ma:index="19" nillable="true" ma:displayName="Originele LL Locatie" ma:internalName="OrigineleLLLocatie">
      <xsd:simpleType>
        <xsd:restriction base="dms:Note"/>
      </xsd:simpleType>
    </xsd:element>
    <xsd:element name="OrigineleLLObjectId" ma:index="20" nillable="true" ma:displayName="Originele LL objectid" ma:internalName="OrigineleLLObjectId">
      <xsd:simpleType>
        <xsd:restriction base="dms:Text"/>
      </xsd:simpleType>
    </xsd:element>
    <xsd:element name="OrigineleLLFolder" ma:index="21" nillable="true" ma:displayName="Originele LL folder" ma:internalName="OrigineleLLFolder">
      <xsd:simpleType>
        <xsd:restriction base="dms:Text"/>
      </xsd:simpleType>
    </xsd:element>
    <xsd:element name="LL_subfolder_1" ma:index="22" nillable="true" ma:displayName="LL subfolder 1" ma:internalName="LL_subfolder_1">
      <xsd:simpleType>
        <xsd:restriction base="dms:Text">
          <xsd:maxLength value="255"/>
        </xsd:restriction>
      </xsd:simpleType>
    </xsd:element>
    <xsd:element name="LL_subfolder_2" ma:index="23" nillable="true" ma:displayName="LL subfolder 2" ma:internalName="LL_subfolder_2">
      <xsd:simpleType>
        <xsd:restriction base="dms:Text"/>
      </xsd:simpleType>
    </xsd:element>
    <xsd:element name="LL_subfolder_3" ma:index="24" nillable="true" ma:displayName="LL subfolder 3" ma:internalName="LL_subfolder_3">
      <xsd:simpleType>
        <xsd:restriction base="dms:Text"/>
      </xsd:simpleType>
    </xsd:element>
    <xsd:element name="LL_subfolder_4" ma:index="25" nillable="true" ma:displayName="LL subfolder 4" ma:internalName="LL_subfolder_4">
      <xsd:simpleType>
        <xsd:restriction base="dms:Text"/>
      </xsd:simpleType>
    </xsd:element>
    <xsd:element name="LL_subfolder_5" ma:index="26" nillable="true" ma:displayName="LL subfolder 5" ma:internalName="LL_subfolder_5">
      <xsd:simpleType>
        <xsd:restriction base="dms:Text"/>
      </xsd:simpleType>
    </xsd:element>
    <xsd:element name="ToezichtstaakHTField0" ma:index="27" nillable="true" ma:taxonomy="true" ma:internalName="ToezichtstaakTaxHTField0" ma:taxonomyFieldName="Toezichtstaak" ma:displayName="Taak" ma:default="" ma:fieldId="{713f5d9e-51e9-4a7c-9bff-c27fd59a3be3}" ma:sspId="1a17d7f3-a02c-4e88-b87b-9e831c62902c" ma:termSetId="6e520f14-f60a-4e68-8b6d-6a1e1836935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KanaalHTField0" ma:index="28" nillable="true" ma:taxonomy="true" ma:internalName="KanaalTaxHTField0" ma:taxonomyFieldName="Kanaal" ma:displayName="Kanaal" ma:readOnly="false" ma:fieldId="{be854940-bd99-479f-802b-c0c3789748bf}" ma:sspId="1a17d7f3-a02c-4e88-b87b-9e831c62902c" ma:termSetId="5bb6c286-dbb6-4c25-b2ca-12fdc7485cb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OrganisatieonderdeelHTField0" ma:index="29" nillable="true" ma:taxonomy="true" ma:internalName="OrganisatieonderdeelTaxHTField0" ma:taxonomyFieldName="Organisatieonderdeel" ma:displayName="Organisatie onderdeel" ma:default="" ma:fieldId="{0a539a65-524b-4bd0-8108-3755f7372a81}" ma:sspId="1a17d7f3-a02c-4e88-b87b-9e831c62902c" ma:termSetId="94fea994-e0b0-4b70-96b8-4fc22f8611b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ProcesHTField0" ma:index="32" nillable="true" ma:taxonomy="true" ma:internalName="ProcesTaxHTField0" ma:taxonomyFieldName="Proces" ma:displayName="Proces" ma:indexed="true" ma:default="" ma:fieldId="{73969141-b825-401d-b68b-4fed00d26698}" ma:sspId="1a17d7f3-a02c-4e88-b87b-9e831c62902c" ma:termSetId="9cf31780-5a2d-4a89-a874-4589c950fb6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35" nillable="true" ma:displayName="Taxonomy Catch All Column1" ma:hidden="true" ma:list="{6dd70db7-66df-48bc-9ddc-f0fc8a61b896}" ma:internalName="TaxCatchAllLabel" ma:readOnly="true" ma:showField="CatchAllDataLabel" ma:web="dd62d345-e1f9-48ef-b6ff-7cdbbbf7a6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8" nillable="true" ma:displayName="Taxonomy Catch All Column" ma:hidden="true" ma:list="{6dd70db7-66df-48bc-9ddc-f0fc8a61b896}" ma:internalName="TaxCatchAll" ma:showField="CatchAllData" ma:web="dd62d345-e1f9-48ef-b6ff-7cdbbbf7a6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9" nillable="true" ma:taxonomy="true" ma:internalName="TaxKeywordTaxHTField" ma:taxonomyFieldName="TaxKeyword" ma:displayName="Ondernemingstrefwoorden" ma:fieldId="{23f27201-bee3-471e-b2e7-b64fd8b7ca38}" ma:taxonomyMulti="true" ma:sspId="1a17d7f3-a02c-4e88-b87b-9e831c6290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ocumenttypeHTField0" ma:index="40" nillable="true" ma:taxonomy="true" ma:internalName="DocumenttypeTaxHTField0" ma:taxonomyFieldName="Documenttype" ma:displayName="Document type" ma:indexed="true" ma:readOnly="false" ma:fieldId="{6d1e6da9-9114-43e8-994f-c6d34dcc13df}" ma:sspId="1a17d7f3-a02c-4e88-b87b-9e831c62902c" ma:termSetId="95f02a91-1e12-4e2a-afe4-67746b611386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2d345-e1f9-48ef-b6ff-7cdbbbf7a6ae" elementFormDefault="qualified">
    <xsd:import namespace="http://schemas.microsoft.com/office/2006/documentManagement/types"/>
    <xsd:import namespace="http://schemas.microsoft.com/office/infopath/2007/PartnerControls"/>
    <xsd:element name="_dlc_DocId" ma:index="42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43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eur"/>
        <xsd:element ref="dcterms:created" minOccurs="0" maxOccurs="1"/>
        <xsd:element ref="dc:identifier" minOccurs="0" maxOccurs="1"/>
        <xsd:element name="contentType" minOccurs="0" maxOccurs="1" type="xsd:string" ma:index="33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a17d7f3-a02c-4e88-b87b-9e831c62902c" ContentTypeId="0x010100AF3C3E63A8E348D0B83574E1B1F453E5003929ED3A8D04456685ACF4C22313EE1B" PreviousValue="false"/>
</file>

<file path=customXml/item3.xml><?xml version="1.0" encoding="utf-8"?>
<?mso-contentType ?>
<p:Policy xmlns:p="office.server.policy" id="" local="true">
  <p:Name>AFM Document</p:Name>
  <p:Description/>
  <p:Statement/>
  <p:PolicyItems>
    <p:PolicyItem featureId="Microsoft.Office.RecordsManagement.PolicyFeatures.PolicyAudit" staticId="0x010100AF3C3E63A8E348D0B83574E1B1F453E5|8138272" UniqueId="b847960f-7d6d-4c57-be37-bd2dfa15816b">
      <p:Name>Controle</p:Name>
      <p:Description>Hiermee worden acties van gebruikers op documenten en lijstitems gecontroleerd en in het controlelogbestand opgenomen.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4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L_subfolder_1 xmlns="936c9f6d-703f-4492-b10b-5967c53212d1" xsi:nil="true"/>
    <TaxCatchAll xmlns="936c9f6d-703f-4492-b10b-5967c53212d1"/>
    <OrigineleLLLocatie xmlns="936c9f6d-703f-4492-b10b-5967c53212d1" xsi:nil="true"/>
    <OrigineleLLObjectId xmlns="936c9f6d-703f-4492-b10b-5967c53212d1" xsi:nil="true"/>
    <Relatienummer xmlns="936c9f6d-703f-4492-b10b-5967c53212d1" xsi:nil="true"/>
    <OrigineleLLFolder xmlns="936c9f6d-703f-4492-b10b-5967c53212d1" xsi:nil="true"/>
    <LL_subfolder_5 xmlns="936c9f6d-703f-4492-b10b-5967c53212d1" xsi:nil="true"/>
    <TaxKeywordTaxHTField xmlns="936c9f6d-703f-4492-b10b-5967c53212d1">
      <Terms xmlns="http://schemas.microsoft.com/office/infopath/2007/PartnerControls"/>
    </TaxKeywordTaxHTField>
    <LL_subfolder_4 xmlns="936c9f6d-703f-4492-b10b-5967c53212d1" xsi:nil="true"/>
    <vergunningnummer xmlns="936c9f6d-703f-4492-b10b-5967c53212d1" xsi:nil="true"/>
    <OmschrijvingNote xmlns="936c9f6d-703f-4492-b10b-5967c53212d1" xsi:nil="true"/>
    <Betreft xmlns="936c9f6d-703f-4492-b10b-5967c53212d1" xsi:nil="true"/>
    <OrganisatieonderdeelHTField0 xmlns="936c9f6d-703f-4492-b10b-5967c53212d1">
      <Terms xmlns="http://schemas.microsoft.com/office/infopath/2007/PartnerControls"/>
    </OrganisatieonderdeelHTField0>
    <ProcesHTField0 xmlns="936c9f6d-703f-4492-b10b-5967c53212d1">
      <Terms xmlns="http://schemas.microsoft.com/office/infopath/2007/PartnerControls"/>
    </ProcesHTField0>
    <LL_subfolder_3 xmlns="936c9f6d-703f-4492-b10b-5967c53212d1" xsi:nil="true"/>
    <DocumenttypeHTField0 xmlns="936c9f6d-703f-4492-b10b-5967c53212d1">
      <Terms xmlns="http://schemas.microsoft.com/office/infopath/2007/PartnerControls"/>
    </DocumenttypeHTField0>
    <Opsteldatum xmlns="936c9f6d-703f-4492-b10b-5967c53212d1" xsi:nil="true"/>
    <ToezichtstaakHTField0 xmlns="936c9f6d-703f-4492-b10b-5967c53212d1">
      <Terms xmlns="http://schemas.microsoft.com/office/infopath/2007/PartnerControls"/>
    </ToezichtstaakHTField0>
    <Geadresseerde xmlns="936c9f6d-703f-4492-b10b-5967c53212d1" xsi:nil="true"/>
    <Debiteurnummer xmlns="936c9f6d-703f-4492-b10b-5967c53212d1" xsi:nil="true"/>
    <Referentie xmlns="936c9f6d-703f-4492-b10b-5967c53212d1" xsi:nil="true"/>
    <LL_subfolder_2 xmlns="936c9f6d-703f-4492-b10b-5967c53212d1" xsi:nil="true"/>
    <Jaar xmlns="936c9f6d-703f-4492-b10b-5967c53212d1" xsi:nil="true"/>
    <KopieAan xmlns="936c9f6d-703f-4492-b10b-5967c53212d1" xsi:nil="true"/>
    <KanaalHTField0 xmlns="936c9f6d-703f-4492-b10b-5967c53212d1">
      <Terms xmlns="http://schemas.microsoft.com/office/infopath/2007/PartnerControls"/>
    </KanaalHTField0>
    <_dlc_DocId xmlns="dd62d345-e1f9-48ef-b6ff-7cdbbbf7a6ae">AFMDOC-56-5434</_dlc_DocId>
    <_dlc_DocIdUrl xmlns="dd62d345-e1f9-48ef-b6ff-7cdbbbf7a6ae">
      <Url>https://dms.stelan.nl/bedrijfsvoering/_layouts/15/DocIdRedir.aspx?ID=AFMDOC-56-5434</Url>
      <Description>AFMDOC-56-5434</Description>
    </_dlc_DocIdUrl>
    <_dlc_DocIdPersistId xmlns="dd62d345-e1f9-48ef-b6ff-7cdbbbf7a6ae" xsi:nil="true"/>
  </documentManagement>
</p:properties>
</file>

<file path=customXml/itemProps1.xml><?xml version="1.0" encoding="utf-8"?>
<ds:datastoreItem xmlns:ds="http://schemas.openxmlformats.org/officeDocument/2006/customXml" ds:itemID="{5A0EF4CE-2B0B-4ECA-A900-837132479E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36c9f6d-703f-4492-b10b-5967c53212d1"/>
    <ds:schemaRef ds:uri="dd62d345-e1f9-48ef-b6ff-7cdbbbf7a6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F94F4B-C79E-447B-9889-6C013F8C230D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71DF43D-ECFA-482E-A16F-56FA5AF13BC7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AC354812-99AD-4F91-BC93-0DBAD754D3A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E142CE5-E52C-4976-91ED-605AE63073A3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D62CFB00-2FE8-4B40-B0F0-C76B549AA8B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dd62d345-e1f9-48ef-b6ff-7cdbbbf7a6ae"/>
    <ds:schemaRef ds:uri="936c9f6d-703f-4492-b10b-5967c53212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8080</TotalTime>
  <Words>232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Autoriteit Financiële Markten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Broekroelofs</dc:creator>
  <cp:keywords/>
  <cp:lastModifiedBy>Posthumus, Sabina</cp:lastModifiedBy>
  <cp:revision>162</cp:revision>
  <cp:lastPrinted>2020-01-23T09:47:27Z</cp:lastPrinted>
  <dcterms:created xsi:type="dcterms:W3CDTF">2018-09-04T11:24:37Z</dcterms:created>
  <dcterms:modified xsi:type="dcterms:W3CDTF">2024-02-05T14:48:14Z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0x010100AF3C3E63A8E348D0B83574E1B1F453E5003929ED3A8D04456685ACF4C22313EE1B00E960413D7CFC6B448D2A273FF9388550</vt:lpwstr>
  </property>
  <property fmtid="{D5CDD505-2E9C-101B-9397-08002B2CF9AE}" pid="3" name="TaxKeyword">
    <vt:lpwstr/>
  </property>
  <property fmtid="{D5CDD505-2E9C-101B-9397-08002B2CF9AE}" pid="4" name="Kanaal">
    <vt:lpwstr/>
  </property>
  <property fmtid="{D5CDD505-2E9C-101B-9397-08002B2CF9AE}" pid="5" name="Documenttype">
    <vt:lpwstr/>
  </property>
  <property fmtid="{D5CDD505-2E9C-101B-9397-08002B2CF9AE}" pid="6" name="Organisatieonderdeel">
    <vt:lpwstr/>
  </property>
  <property fmtid="{D5CDD505-2E9C-101B-9397-08002B2CF9AE}" pid="7" name="Toezichtstaak">
    <vt:lpwstr/>
  </property>
  <property fmtid="{D5CDD505-2E9C-101B-9397-08002B2CF9AE}" pid="8" name="Proces">
    <vt:lpwstr/>
  </property>
  <property fmtid="{D5CDD505-2E9C-101B-9397-08002B2CF9AE}" pid="9" name="_dlc_DocIdItemGuid">
    <vt:lpwstr>8c8d9103-b489-47e6-8f56-2f016d476d46</vt:lpwstr>
  </property>
  <property fmtid="{D5CDD505-2E9C-101B-9397-08002B2CF9AE}" pid="10" name="DossierstatusTaxHTField0">
    <vt:lpwstr/>
  </property>
  <property fmtid="{D5CDD505-2E9C-101B-9397-08002B2CF9AE}" pid="11" name="Domein">
    <vt:lpwstr/>
  </property>
  <property fmtid="{D5CDD505-2E9C-101B-9397-08002B2CF9AE}" pid="12" name="WetsartikelRegelingTaxHTField0">
    <vt:lpwstr/>
  </property>
  <property fmtid="{D5CDD505-2E9C-101B-9397-08002B2CF9AE}" pid="13" name="WetsartikelLidTaxHTField0">
    <vt:lpwstr/>
  </property>
  <property fmtid="{D5CDD505-2E9C-101B-9397-08002B2CF9AE}" pid="14" name="Zaaktype">
    <vt:lpwstr/>
  </property>
  <property fmtid="{D5CDD505-2E9C-101B-9397-08002B2CF9AE}" pid="15" name="Type_FV">
    <vt:lpwstr/>
  </property>
  <property fmtid="{D5CDD505-2E9C-101B-9397-08002B2CF9AE}" pid="16" name="Verzendwijze">
    <vt:lpwstr/>
  </property>
  <property fmtid="{D5CDD505-2E9C-101B-9397-08002B2CF9AE}" pid="17" name="WetsartikelArtikelTaxHTField0">
    <vt:lpwstr/>
  </property>
  <property fmtid="{D5CDD505-2E9C-101B-9397-08002B2CF9AE}" pid="18" name="Type_FVTaxHTField0">
    <vt:lpwstr/>
  </property>
  <property fmtid="{D5CDD505-2E9C-101B-9397-08002B2CF9AE}" pid="19" name="DomeinTaxHTField0">
    <vt:lpwstr/>
  </property>
  <property fmtid="{D5CDD505-2E9C-101B-9397-08002B2CF9AE}" pid="20" name="VerzendwijzeTaxHTField0">
    <vt:lpwstr/>
  </property>
  <property fmtid="{D5CDD505-2E9C-101B-9397-08002B2CF9AE}" pid="21" name="Dossierstatus">
    <vt:lpwstr/>
  </property>
  <property fmtid="{D5CDD505-2E9C-101B-9397-08002B2CF9AE}" pid="22" name="BeslisserTaxHTField0">
    <vt:lpwstr/>
  </property>
  <property fmtid="{D5CDD505-2E9C-101B-9397-08002B2CF9AE}" pid="23" name="WetsartikelArtikel">
    <vt:lpwstr/>
  </property>
  <property fmtid="{D5CDD505-2E9C-101B-9397-08002B2CF9AE}" pid="24" name="WetsartikelRegeling">
    <vt:lpwstr/>
  </property>
  <property fmtid="{D5CDD505-2E9C-101B-9397-08002B2CF9AE}" pid="25" name="WetsartikelLid">
    <vt:lpwstr/>
  </property>
  <property fmtid="{D5CDD505-2E9C-101B-9397-08002B2CF9AE}" pid="26" name="Beslisser">
    <vt:lpwstr/>
  </property>
  <property fmtid="{D5CDD505-2E9C-101B-9397-08002B2CF9AE}" pid="27" name="ZaaktypeTaxHTField0">
    <vt:lpwstr/>
  </property>
</Properties>
</file>